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embeddedFontLst>
    <p:embeddedFont>
      <p:font typeface="Roboto"/>
      <p:regular r:id="rId62"/>
      <p:bold r:id="rId63"/>
      <p:italic r:id="rId64"/>
      <p:boldItalic r:id="rId65"/>
    </p:embeddedFont>
    <p:embeddedFont>
      <p:font typeface="Indie Flower"/>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regular.fntdata"/><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5.xml"/><Relationship Id="rId66" Type="http://schemas.openxmlformats.org/officeDocument/2006/relationships/font" Target="fonts/IndieFlower-regular.fntdata"/><Relationship Id="rId21" Type="http://schemas.openxmlformats.org/officeDocument/2006/relationships/slide" Target="slides/slide14.xml"/><Relationship Id="rId65" Type="http://schemas.openxmlformats.org/officeDocument/2006/relationships/font" Target="fonts/Roboto-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c6cd5fce_0_5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160" name="Google Shape;160;g5cc6cd5fce_0_56: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g5cc6cd5fce_0_56: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None/>
            </a:pPr>
            <a:r>
              <a:rPr lang="cs" sz="2000">
                <a:solidFill>
                  <a:schemeClr val="dk1"/>
                </a:solidFill>
              </a:rPr>
              <a:t>hrajou písničky z playlistu CSBridgeMix</a:t>
            </a:r>
            <a:endParaRPr sz="2000">
              <a:solidFill>
                <a:schemeClr val="dk1"/>
              </a:solidFill>
            </a:endParaRPr>
          </a:p>
          <a:p>
            <a:pPr indent="0" lvl="0" marL="0" rtl="0" algn="l">
              <a:spcBef>
                <a:spcPts val="0"/>
              </a:spcBef>
              <a:spcAft>
                <a:spcPts val="0"/>
              </a:spcAft>
              <a:buSzPts val="1100"/>
              <a:buNone/>
            </a:pPr>
            <a:r>
              <a:rPr lang="cs" sz="2000">
                <a:solidFill>
                  <a:schemeClr val="dk1"/>
                </a:solidFill>
              </a:rPr>
              <a:t>TODO přidat kombinaci proměnných a cyklů, třeba countDown (a výpis) ve while cyklu</a:t>
            </a:r>
            <a:endParaRPr sz="20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a795e2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ca795e2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Tenhle kód moc přehledný není. Na první pohled třeba nevidíte, kde jednotlivé metody začínají a kde končí. Zjistit vůbec počet metod je trochu namáhavé.</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b977b963a_0_13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21" name="Google Shape;221;g5b977b963a_0_135: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g5b977b963a_0_135: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16000" lvl="0" marL="216000" rtl="0" algn="l">
              <a:lnSpc>
                <a:spcPct val="100000"/>
              </a:lnSpc>
              <a:spcBef>
                <a:spcPts val="0"/>
              </a:spcBef>
              <a:spcAft>
                <a:spcPts val="0"/>
              </a:spcAft>
              <a:buNone/>
            </a:pPr>
            <a:r>
              <a:rPr b="0" lang="cs" strike="noStrike">
                <a:latin typeface="Arial"/>
                <a:ea typeface="Arial"/>
                <a:cs typeface="Arial"/>
                <a:sym typeface="Arial"/>
              </a:rPr>
              <a:t>Zde je to přehledné. Každý příkaz je na své řádce, bloky jsou odsazené zleva, takže je vidět, jak jsou do sebe vnořené. </a:t>
            </a:r>
            <a:endParaRPr b="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ca795e25c_0_1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29" name="Google Shape;229;g5ca795e25c_0_15: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g5ca795e25c_0_15: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16000" lvl="0" marL="216000" rtl="0" algn="l">
              <a:lnSpc>
                <a:spcPct val="100000"/>
              </a:lnSpc>
              <a:spcBef>
                <a:spcPts val="0"/>
              </a:spcBef>
              <a:spcAft>
                <a:spcPts val="0"/>
              </a:spcAft>
              <a:buNone/>
            </a:pPr>
            <a:r>
              <a:rPr b="0" lang="cs" strike="noStrike">
                <a:latin typeface="Arial"/>
                <a:ea typeface="Arial"/>
                <a:cs typeface="Arial"/>
                <a:sym typeface="Arial"/>
              </a:rPr>
              <a:t>Je tu ale jedna chyba – program vůbec nepůjde spustit. Zkuste najít, jaká?</a:t>
            </a:r>
            <a:endParaRPr b="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ca795e25c_0_2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37" name="Google Shape;237;g5ca795e25c_0_23: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 name="Google Shape;238;g5ca795e25c_0_23: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lang="cs" sz="2000"/>
              <a:t>Chybí zárovka!</a:t>
            </a:r>
            <a:endParaRPr b="0" sz="200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b977b963a_0_14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46" name="Google Shape;246;g5b977b963a_0_147: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5b977b963a_0_147: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b="0" lang="cs" sz="2000" strike="noStrike">
                <a:latin typeface="Arial"/>
                <a:ea typeface="Arial"/>
                <a:cs typeface="Arial"/>
                <a:sym typeface="Arial"/>
              </a:rPr>
              <a:t>Tady nám začíná blok...</a:t>
            </a:r>
            <a:endParaRPr b="0" sz="20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b977b963a_0_15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55" name="Google Shape;255;g5b977b963a_0_154: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g5b977b963a_0_154: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b="0" lang="cs" sz="2000" strike="noStrike">
                <a:latin typeface="Arial"/>
                <a:ea typeface="Arial"/>
                <a:cs typeface="Arial"/>
                <a:sym typeface="Arial"/>
              </a:rPr>
              <a:t>A tady končí.</a:t>
            </a:r>
            <a:endParaRPr b="0" sz="200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b977b963a_0_16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65" name="Google Shape;265;g5b977b963a_0_162: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g5b977b963a_0_162: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b="0" lang="cs" sz="2000" strike="noStrike">
                <a:latin typeface="Arial"/>
                <a:ea typeface="Arial"/>
                <a:cs typeface="Arial"/>
                <a:sym typeface="Arial"/>
              </a:rPr>
              <a:t>Vše uvnitř je odsazené oproti začátku a konci bloku.</a:t>
            </a:r>
            <a:endParaRPr b="0" sz="200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b977b963a_0_169: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74" name="Google Shape;274;g5b977b963a_0_169: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5" name="Google Shape;275;g5b977b963a_0_169: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Ondra</a:t>
            </a:r>
            <a:endParaRPr sz="2000"/>
          </a:p>
          <a:p>
            <a:pPr indent="-216000" lvl="0" marL="216000" rtl="0" algn="l">
              <a:lnSpc>
                <a:spcPct val="100000"/>
              </a:lnSpc>
              <a:spcBef>
                <a:spcPts val="0"/>
              </a:spcBef>
              <a:spcAft>
                <a:spcPts val="0"/>
              </a:spcAft>
              <a:buNone/>
            </a:pPr>
            <a:r>
              <a:rPr b="0" lang="cs" sz="2000" strike="noStrike">
                <a:latin typeface="Arial"/>
                <a:ea typeface="Arial"/>
                <a:cs typeface="Arial"/>
                <a:sym typeface="Arial"/>
              </a:rPr>
              <a:t>Takže je jasně vidět, co je součástí metody … a co už ne.</a:t>
            </a:r>
            <a:endParaRPr b="0" sz="200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b977b963a_0_18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83" name="Google Shape;283;g5b977b963a_0_183: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g5b977b963a_0_183: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16000" lvl="0" marL="216000" rtl="0" algn="l">
              <a:lnSpc>
                <a:spcPct val="100000"/>
              </a:lnSpc>
              <a:spcBef>
                <a:spcPts val="0"/>
              </a:spcBef>
              <a:spcAft>
                <a:spcPts val="0"/>
              </a:spcAft>
              <a:buNone/>
            </a:pPr>
            <a:r>
              <a:rPr lang="cs"/>
              <a:t>Odsazení pomoci tabulatoru.</a:t>
            </a:r>
            <a:endParaRPr/>
          </a:p>
          <a:p>
            <a:pPr indent="-216000" lvl="0" marL="216000" rtl="0" algn="l">
              <a:lnSpc>
                <a:spcPct val="100000"/>
              </a:lnSpc>
              <a:spcBef>
                <a:spcPts val="0"/>
              </a:spcBef>
              <a:spcAft>
                <a:spcPts val="0"/>
              </a:spcAft>
              <a:buNone/>
            </a:pPr>
            <a:r>
              <a:rPr b="0" lang="cs" strike="noStrike">
                <a:latin typeface="Arial"/>
                <a:ea typeface="Arial"/>
                <a:cs typeface="Arial"/>
                <a:sym typeface="Arial"/>
              </a:rPr>
              <a:t>To samé děláme všude. Zeleně vidíte zvýrazněné metody. Ty můžou obsahovat další bloky uvnitř, ty také odsazujeme podobně – to co je uvnitř závorek.</a:t>
            </a:r>
            <a:endParaRPr b="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ca795e2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ca795e2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Připomeneme si jednu včerejší úlohu. Karel musí dojít ven, sebrat čtvereček a vrátit se zpět.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bb5d809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bb5d80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pustit playlist + na konci znělka z trůnů (kterou po chvilce vypneme a začneme)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cs"/>
              <a:t>Eli</a:t>
            </a:r>
            <a:endParaRPr b="1"/>
          </a:p>
          <a:p>
            <a:pPr indent="0" lvl="0" marL="0" rtl="0" algn="l">
              <a:spcBef>
                <a:spcPts val="0"/>
              </a:spcBef>
              <a:spcAft>
                <a:spcPts val="0"/>
              </a:spcAft>
              <a:buNone/>
            </a:pPr>
            <a:r>
              <a:rPr lang="cs"/>
              <a:t>Ahoj všichni, vítejte na dnešní přednášce. My jsme tady dnes na vás dva. Ještě se spolu úplně neznáme, teda už znáte náš oblíbený seriál, ale jinak nic víc… Nejdřív bych se vám ráda představila já.</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ca795e25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ca795e25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Jde to napsat takhle. To ale není moc zdravě napsané. Člověk musí chvíli přemýšlet, možná si i něco kreslit, než pochopí, co tím chtěl autor říct. Nemluvě o tom, když tam někde bude chyba.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ca795e2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ca795e2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Lepší je rozdělit si to na části. Sebrat noviny znamená vyjít před dům, vzít noviny, vrátit se zpět.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ca795e25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ca795e2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Styl: řešení problému rozdělujte na části: dlouhou metodu rozdělte na menší metody.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ca795e25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ca795e25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cs">
                <a:solidFill>
                  <a:schemeClr val="dk1"/>
                </a:solidFill>
              </a:rPr>
              <a:t>Eli</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Styl: je důležité metody vhodně pojmenovávat. “a” nikomu neřekne, co metoda vlastně dělá.</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ca795e25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ca795e25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Vždycky když něco pojmenujete, zkuste se nad názvem chvilku zamyslet. Ideální je, když vystihuje, k čemu ta daná věc/metoda je.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b977b963a_0_24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341" name="Google Shape;341;g5b977b963a_0_247: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g5b977b963a_0_247: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16000" lvl="0" marL="216000" rtl="0" algn="l">
              <a:lnSpc>
                <a:spcPct val="100000"/>
              </a:lnSpc>
              <a:spcBef>
                <a:spcPts val="0"/>
              </a:spcBef>
              <a:spcAft>
                <a:spcPts val="0"/>
              </a:spcAft>
              <a:buNone/>
            </a:pPr>
            <a:r>
              <a:rPr b="0" lang="cs" strike="noStrike">
                <a:latin typeface="Arial"/>
                <a:ea typeface="Arial"/>
                <a:cs typeface="Arial"/>
                <a:sym typeface="Arial"/>
              </a:rPr>
              <a:t>Tady se s Karlem</a:t>
            </a:r>
            <a:r>
              <a:rPr lang="cs"/>
              <a:t> </a:t>
            </a:r>
            <a:r>
              <a:rPr b="0" lang="cs" strike="noStrike">
                <a:latin typeface="Arial"/>
                <a:ea typeface="Arial"/>
                <a:cs typeface="Arial"/>
                <a:sym typeface="Arial"/>
              </a:rPr>
              <a:t>rozloučíme. Ahoooj!</a:t>
            </a:r>
            <a:endParaRPr b="0" strike="noStrike">
              <a:latin typeface="Arial"/>
              <a:ea typeface="Arial"/>
              <a:cs typeface="Arial"/>
              <a:sym typeface="Arial"/>
            </a:endParaRPr>
          </a:p>
          <a:p>
            <a:pPr indent="-216000" lvl="0" marL="216000" rtl="0" algn="l">
              <a:lnSpc>
                <a:spcPct val="100000"/>
              </a:lnSpc>
              <a:spcBef>
                <a:spcPts val="0"/>
              </a:spcBef>
              <a:spcAft>
                <a:spcPts val="0"/>
              </a:spcAft>
              <a:buNone/>
            </a:pPr>
            <a:r>
              <a:rPr lang="cs"/>
              <a:t>Zamávejte Karlovi!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b977b963a_0_31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351" name="Google Shape;351;g5b977b963a_0_310: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g5b977b963a_0_310: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98450" lvl="0" marL="457200" rtl="0" algn="l">
              <a:lnSpc>
                <a:spcPct val="100000"/>
              </a:lnSpc>
              <a:spcBef>
                <a:spcPts val="0"/>
              </a:spcBef>
              <a:spcAft>
                <a:spcPts val="0"/>
              </a:spcAft>
              <a:buSzPts val="1100"/>
              <a:buChar char="●"/>
            </a:pPr>
            <a:r>
              <a:rPr lang="cs"/>
              <a:t>zakousneme se do Javy</a:t>
            </a:r>
            <a:endParaRPr/>
          </a:p>
          <a:p>
            <a:pPr indent="-298450" lvl="0" marL="457200" rtl="0" algn="l">
              <a:lnSpc>
                <a:spcPct val="100000"/>
              </a:lnSpc>
              <a:spcBef>
                <a:spcPts val="0"/>
              </a:spcBef>
              <a:spcAft>
                <a:spcPts val="0"/>
              </a:spcAft>
              <a:buSzPts val="1100"/>
              <a:buChar char="●"/>
            </a:pPr>
            <a:r>
              <a:rPr lang="cs"/>
              <a:t>tohle není zub bolavý z kafe, ale Duke</a:t>
            </a:r>
            <a:endParaRPr/>
          </a:p>
          <a:p>
            <a:pPr indent="-298450" lvl="0" marL="457200" rtl="0" algn="l">
              <a:lnSpc>
                <a:spcPct val="100000"/>
              </a:lnSpc>
              <a:spcBef>
                <a:spcPts val="0"/>
              </a:spcBef>
              <a:spcAft>
                <a:spcPts val="0"/>
              </a:spcAft>
              <a:buSzPts val="1100"/>
              <a:buChar char="●"/>
            </a:pPr>
            <a:r>
              <a:rPr lang="cs"/>
              <a:t>kafe je znakem Javy</a:t>
            </a:r>
            <a:endParaRPr/>
          </a:p>
          <a:p>
            <a:pPr indent="-298450" lvl="0" marL="457200" rtl="0" algn="l">
              <a:lnSpc>
                <a:spcPct val="100000"/>
              </a:lnSpc>
              <a:spcBef>
                <a:spcPts val="0"/>
              </a:spcBef>
              <a:spcAft>
                <a:spcPts val="0"/>
              </a:spcAft>
              <a:buSzPts val="1100"/>
              <a:buChar char="●"/>
            </a:pPr>
            <a:r>
              <a:rPr lang="cs"/>
              <a:t>ostrov kde se pěstuje kafe</a:t>
            </a:r>
            <a:endParaRPr/>
          </a:p>
          <a:p>
            <a:pPr indent="-298450" lvl="0" marL="457200" rtl="0" algn="l">
              <a:lnSpc>
                <a:spcPct val="100000"/>
              </a:lnSpc>
              <a:spcBef>
                <a:spcPts val="0"/>
              </a:spcBef>
              <a:spcAft>
                <a:spcPts val="0"/>
              </a:spcAft>
              <a:buSzPts val="1100"/>
              <a:buChar char="●"/>
            </a:pPr>
            <a:r>
              <a:rPr lang="cs"/>
              <a:t>Java pohodička jako vypít kafe</a:t>
            </a:r>
            <a:endParaRPr/>
          </a:p>
          <a:p>
            <a:pPr indent="-298450" lvl="0" marL="457200" rtl="0" algn="l">
              <a:lnSpc>
                <a:spcPct val="100000"/>
              </a:lnSpc>
              <a:spcBef>
                <a:spcPts val="0"/>
              </a:spcBef>
              <a:spcAft>
                <a:spcPts val="0"/>
              </a:spcAft>
              <a:buSzPts val="1100"/>
              <a:buChar char="●"/>
            </a:pPr>
            <a:r>
              <a:rPr lang="cs"/>
              <a:t>říkají dva co kafe nepijou</a:t>
            </a:r>
            <a:endParaRPr b="0"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ca795e25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ca795e25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ca795e25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ca795e25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Konzolový program pracuje textově, tedy aspoň navenek. Třeba pomocí něj můžeme na obrazovku vykreslit mašinku. Spíš vypsat než vykreslit.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b977b963a_0_38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378" name="Google Shape;378;g5b977b963a_0_387: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g5b977b963a_0_387: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Ondra</a:t>
            </a:r>
            <a:endParaRPr/>
          </a:p>
          <a:p>
            <a:pPr indent="-298450" lvl="0" marL="457200" rtl="0" algn="l">
              <a:lnSpc>
                <a:spcPct val="100000"/>
              </a:lnSpc>
              <a:spcBef>
                <a:spcPts val="0"/>
              </a:spcBef>
              <a:spcAft>
                <a:spcPts val="0"/>
              </a:spcAft>
              <a:buSzPts val="1100"/>
              <a:buChar char="●"/>
            </a:pPr>
            <a:r>
              <a:rPr lang="cs"/>
              <a:t>výuka programování: pozdrav světa</a:t>
            </a:r>
            <a:endParaRPr/>
          </a:p>
          <a:p>
            <a:pPr indent="-298450" lvl="0" marL="457200" rtl="0" algn="l">
              <a:lnSpc>
                <a:spcPct val="100000"/>
              </a:lnSpc>
              <a:spcBef>
                <a:spcPts val="0"/>
              </a:spcBef>
              <a:spcAft>
                <a:spcPts val="0"/>
              </a:spcAft>
              <a:buSzPts val="1100"/>
              <a:buChar char="●"/>
            </a:pPr>
            <a:r>
              <a:rPr lang="cs"/>
              <a:t>takhle v Javě</a:t>
            </a:r>
            <a:endParaRPr/>
          </a:p>
          <a:p>
            <a:pPr indent="-298450" lvl="0" marL="457200" rtl="0" algn="l">
              <a:lnSpc>
                <a:spcPct val="100000"/>
              </a:lnSpc>
              <a:spcBef>
                <a:spcPts val="0"/>
              </a:spcBef>
              <a:spcAft>
                <a:spcPts val="0"/>
              </a:spcAft>
              <a:buSzPts val="1100"/>
              <a:buChar char="●"/>
            </a:pPr>
            <a:r>
              <a:rPr lang="cs"/>
              <a:t>[popsat vše od začátku do konce]</a:t>
            </a:r>
            <a:endParaRPr/>
          </a:p>
          <a:p>
            <a:pPr indent="-298450" lvl="0" marL="457200" rtl="0" algn="l">
              <a:lnSpc>
                <a:spcPct val="100000"/>
              </a:lnSpc>
              <a:spcBef>
                <a:spcPts val="0"/>
              </a:spcBef>
              <a:spcAft>
                <a:spcPts val="0"/>
              </a:spcAft>
              <a:buSzPts val="1100"/>
              <a:buChar char="●"/>
            </a:pPr>
            <a:r>
              <a:rPr lang="cs"/>
              <a:t>konzole má také vstup, to ještě probereme</a:t>
            </a:r>
            <a:endParaRPr b="0"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cc6cd5fc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cc6cd5fc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Moje jméno je Eliška a tohle jsem já asi tak ve vašem věku. Kromě toho, že mám teď jinou barvu vlasů se toho od té doby moc nezměnilo. Chodila jsem na čtyřleté všeobecné gymnázium v Sedlčanech. Víte někdo kde to je? </a:t>
            </a:r>
            <a:endParaRPr/>
          </a:p>
          <a:p>
            <a:pPr indent="0" lvl="0" marL="0" rtl="0" algn="l">
              <a:spcBef>
                <a:spcPts val="0"/>
              </a:spcBef>
              <a:spcAft>
                <a:spcPts val="0"/>
              </a:spcAft>
              <a:buNone/>
            </a:pPr>
            <a:r>
              <a:rPr lang="cs"/>
              <a:t>Nevím jak je to teď, ale když jsem na gymnázium chodila já, tak se trochu programovalo… Ale zas tak moc mě to nechytlo. Počítače mě ale bavili, bavila mě grafika a podobné věci a tak sem šla studovat informatiku sem na FIT ČVUT.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ca795e25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ca795e25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To nebylo zas až tak těžké, že ne?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b977b963a_0_47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403" name="Google Shape;403;g5b977b963a_0_476: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g5b977b963a_0_476: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lang="cs" sz="2000"/>
              <a:t>Co to tedy je ta proměnná?</a:t>
            </a:r>
            <a:endParaRPr b="0" sz="2000"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5b977b963a_0_488: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g5b977b963a_0_48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Vy už proměnné znáte. Algebra: a+b=c.</a:t>
            </a:r>
            <a:endParaRPr b="0" sz="2000"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5ca795e25c_0_152: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g5ca795e25c_0_15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Proměnná je jako krabice. Je to </a:t>
            </a:r>
            <a:r>
              <a:rPr lang="cs" sz="2000"/>
              <a:t>obal, do kterého můžete něco dát. A protože krabice není vhodná úplně na všechno...</a:t>
            </a:r>
            <a:endParaRPr b="0" sz="2000"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b977b963a_0_494: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g5b977b963a_0_494:notes"/>
          <p:cNvSpPr txBox="1"/>
          <p:nvPr>
            <p:ph idx="1" type="body"/>
          </p:nvPr>
        </p:nvSpPr>
        <p:spPr>
          <a:xfrm>
            <a:off x="1065960" y="4176000"/>
            <a:ext cx="5486100" cy="41145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Eli</a:t>
            </a:r>
            <a:endParaRPr sz="2000"/>
          </a:p>
          <a:p>
            <a:pPr indent="-216000" lvl="0" marL="216000" rtl="0" algn="l">
              <a:lnSpc>
                <a:spcPct val="100000"/>
              </a:lnSpc>
              <a:spcBef>
                <a:spcPts val="0"/>
              </a:spcBef>
              <a:spcAft>
                <a:spcPts val="0"/>
              </a:spcAft>
              <a:buNone/>
            </a:pPr>
            <a:r>
              <a:rPr lang="cs" sz="2000"/>
              <a:t>Proměnnou musíme v Javě vždycky nejdřív deklarovat. Ještě než ji začneme používat, musíme o ní něco říct. Začneme vždycky typem. Třeba int znamená celé číslo. Jako -1, 0, 12.</a:t>
            </a:r>
            <a:endParaRPr b="0" sz="2000" strike="noStrike">
              <a:latin typeface="Arial"/>
              <a:ea typeface="Arial"/>
              <a:cs typeface="Arial"/>
              <a:sym typeface="Arial"/>
            </a:endParaRPr>
          </a:p>
        </p:txBody>
      </p:sp>
      <p:sp>
        <p:nvSpPr>
          <p:cNvPr id="423" name="Google Shape;423;g5b977b963a_0_49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cc6cd5fce_0_72: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g5cc6cd5fce_0_72:notes"/>
          <p:cNvSpPr txBox="1"/>
          <p:nvPr>
            <p:ph idx="1" type="body"/>
          </p:nvPr>
        </p:nvSpPr>
        <p:spPr>
          <a:xfrm>
            <a:off x="1065960" y="4176000"/>
            <a:ext cx="5486100" cy="41145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Eli</a:t>
            </a:r>
            <a:endParaRPr sz="2000"/>
          </a:p>
          <a:p>
            <a:pPr indent="-216000" lvl="0" marL="216000" rtl="0" algn="l">
              <a:lnSpc>
                <a:spcPct val="100000"/>
              </a:lnSpc>
              <a:spcBef>
                <a:spcPts val="0"/>
              </a:spcBef>
              <a:spcAft>
                <a:spcPts val="0"/>
              </a:spcAft>
              <a:buNone/>
            </a:pPr>
            <a:r>
              <a:rPr lang="cs" sz="2000"/>
              <a:t>Proměnnou musíme v Javě vždycky nejdřív deklarovat. Ještě než ji začneme používat, musíme o ní něco říct. Začneme vždycky typem. Třeba int znamená celé číslo. Jako -1, 0, 12.</a:t>
            </a:r>
            <a:endParaRPr b="0" sz="2000" strike="noStrike">
              <a:latin typeface="Arial"/>
              <a:ea typeface="Arial"/>
              <a:cs typeface="Arial"/>
              <a:sym typeface="Arial"/>
            </a:endParaRPr>
          </a:p>
        </p:txBody>
      </p:sp>
      <p:sp>
        <p:nvSpPr>
          <p:cNvPr id="429" name="Google Shape;429;g5cc6cd5fce_0_7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ca795e25c_0_166: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g5ca795e25c_0_166:notes"/>
          <p:cNvSpPr txBox="1"/>
          <p:nvPr>
            <p:ph idx="1" type="body"/>
          </p:nvPr>
        </p:nvSpPr>
        <p:spPr>
          <a:xfrm>
            <a:off x="1065960" y="4176000"/>
            <a:ext cx="5486100" cy="41145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Eli</a:t>
            </a:r>
            <a:endParaRPr sz="2000"/>
          </a:p>
          <a:p>
            <a:pPr indent="-216000" lvl="0" marL="216000" rtl="0" algn="l">
              <a:lnSpc>
                <a:spcPct val="100000"/>
              </a:lnSpc>
              <a:spcBef>
                <a:spcPts val="0"/>
              </a:spcBef>
              <a:spcAft>
                <a:spcPts val="0"/>
              </a:spcAft>
              <a:buNone/>
            </a:pPr>
            <a:r>
              <a:rPr lang="cs" sz="2000"/>
              <a:t>Následuje název. Náš kyblík si pojmenujeme. Odteď v programu dál, když napíšeme counter, je jasné, že myslíme int. Stejně jako kyblíků můžeme mít víc, i proměnných typu int může být víc, liší se právě názvem.</a:t>
            </a:r>
            <a:endParaRPr b="0" sz="2000" strike="noStrike">
              <a:latin typeface="Arial"/>
              <a:ea typeface="Arial"/>
              <a:cs typeface="Arial"/>
              <a:sym typeface="Arial"/>
            </a:endParaRPr>
          </a:p>
        </p:txBody>
      </p:sp>
      <p:sp>
        <p:nvSpPr>
          <p:cNvPr id="437" name="Google Shape;437;g5ca795e25c_0_16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ca795e25c_0_178: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g5ca795e25c_0_178:notes"/>
          <p:cNvSpPr txBox="1"/>
          <p:nvPr>
            <p:ph idx="1" type="body"/>
          </p:nvPr>
        </p:nvSpPr>
        <p:spPr>
          <a:xfrm>
            <a:off x="1065960" y="4176000"/>
            <a:ext cx="5486100" cy="41145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sz="2000"/>
              <a:t>Eli</a:t>
            </a:r>
            <a:endParaRPr sz="2000"/>
          </a:p>
          <a:p>
            <a:pPr indent="-216000" lvl="0" marL="216000" rtl="0" algn="l">
              <a:lnSpc>
                <a:spcPct val="100000"/>
              </a:lnSpc>
              <a:spcBef>
                <a:spcPts val="0"/>
              </a:spcBef>
              <a:spcAft>
                <a:spcPts val="0"/>
              </a:spcAft>
              <a:buNone/>
            </a:pPr>
            <a:r>
              <a:rPr lang="cs" sz="2000"/>
              <a:t>A nakonec přiřazení. V Javě přiřazujeme pomocí rovnítka. Říkáme </a:t>
            </a:r>
            <a:endParaRPr sz="2000"/>
          </a:p>
          <a:p>
            <a:pPr indent="-216000" lvl="0" marL="216000" rtl="0" algn="l">
              <a:lnSpc>
                <a:spcPct val="100000"/>
              </a:lnSpc>
              <a:spcBef>
                <a:spcPts val="0"/>
              </a:spcBef>
              <a:spcAft>
                <a:spcPts val="0"/>
              </a:spcAft>
              <a:buNone/>
            </a:pPr>
            <a:r>
              <a:rPr lang="cs" sz="2000"/>
              <a:t>tím, že to, co je vpravo, se nacpe do proměnné, která je uvedená vlevo.</a:t>
            </a:r>
            <a:endParaRPr b="0" sz="2000" strike="noStrike">
              <a:latin typeface="Arial"/>
              <a:ea typeface="Arial"/>
              <a:cs typeface="Arial"/>
              <a:sym typeface="Arial"/>
            </a:endParaRPr>
          </a:p>
        </p:txBody>
      </p:sp>
      <p:sp>
        <p:nvSpPr>
          <p:cNvPr id="446" name="Google Shape;446;g5ca795e25c_0_17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ca795e25c_0_137:notes"/>
          <p:cNvSpPr/>
          <p:nvPr>
            <p:ph idx="2" type="sldImg"/>
          </p:nvPr>
        </p:nvSpPr>
        <p:spPr>
          <a:xfrm>
            <a:off x="381050" y="694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 name="Google Shape;456;g5ca795e25c_0_13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lang="cs" sz="2000"/>
              <a:t>Máme různé druhy obalů. A také různé typy proměnných. Typy se nám liší druhem informace, kterou do něj můžeme uložit. Postupně si je probereme, ale už teď můžeme vystihnout nějaké rozdíly. Vidíme čísla, text...</a:t>
            </a:r>
            <a:endParaRPr b="0" sz="2000"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b977b963a_0_511: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g5b977b963a_0_51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cs" sz="2000">
                <a:solidFill>
                  <a:schemeClr val="dk1"/>
                </a:solidFill>
              </a:rPr>
              <a:t>Eli</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Už známe int: celé číslo. Třeba 20, 0, -5100…</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Pak máme desetinné číslo: double. Třeba 0,2, 150,0, 2,56e-20.</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To jsou čísla. Můžeme ale do proměnných ukládat i jiné věci, třeba textové řetězce: String. Všimněte si uvozovek okolo Hi. Ač to tak nevypadá, jsou vždy stejné. V programování nepoužíváme otevírací a zavírací, dole a nahoře. Takové ani na americkém rozložení klávesnice nenajdete.</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Také si zkusíme ukázat, co nejde. </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[nekompatibilní přiřazení literálů v Day2-Creative]</a:t>
            </a:r>
            <a:endParaRPr sz="2000">
              <a:solidFill>
                <a:schemeClr val="dk1"/>
              </a:solidFill>
            </a:endParaRPr>
          </a:p>
          <a:p>
            <a:pPr indent="0" lvl="0" marL="0" rtl="0" algn="l">
              <a:spcBef>
                <a:spcPts val="0"/>
              </a:spcBef>
              <a:spcAft>
                <a:spcPts val="0"/>
              </a:spcAft>
              <a:buClr>
                <a:schemeClr val="dk1"/>
              </a:buClr>
              <a:buFont typeface="Arial"/>
              <a:buNone/>
            </a:pPr>
            <a:r>
              <a:rPr lang="cs" sz="2000">
                <a:solidFill>
                  <a:schemeClr val="dk1"/>
                </a:solidFill>
              </a:rPr>
              <a:t>[ukázat na reálných předmětech - něco jde dát do víc obalů, něco ne]</a:t>
            </a:r>
            <a:endParaRPr sz="2000">
              <a:solidFill>
                <a:schemeClr val="dk1"/>
              </a:solidFill>
            </a:endParaRPr>
          </a:p>
          <a:p>
            <a:pPr indent="0" lvl="0" marL="0" rtl="0" algn="l">
              <a:spcBef>
                <a:spcPts val="0"/>
              </a:spcBef>
              <a:spcAft>
                <a:spcPts val="0"/>
              </a:spcAft>
              <a:buNone/>
            </a:pPr>
            <a:r>
              <a:t/>
            </a:r>
            <a:endParaRPr sz="2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cc6cd5fc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cc6cd5fc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Tohle jsem já na vysoké  (ta vpravo, ne ten pán vlevo). </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Mé plány studovat grafiku nakonec nevyšly. Během prvního roku studia jsem zjistila, že mě více láká programování, algoritmizace a všechna ta magie okolo. Nakonec jsem zde na FIT ČVUT vystudovala bakaláře i magisterské studium, obojí v oboru teoretická informatika. </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A protože titulů není nikdy dost, pokračuji tady teď ještě v doktorském studiu.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b977b963a_0_527: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g5b977b963a_0_52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Jaký typ proměnné se nám hodí pro váhu, když ji chceme přesně? Třeba pro takovou na obrázku?</a:t>
            </a:r>
            <a:endParaRPr b="0" sz="2000"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b977b963a_0_532: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g5b977b963a_0_53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Ondra</a:t>
            </a:r>
            <a:endParaRPr sz="2000"/>
          </a:p>
          <a:p>
            <a:pPr indent="0" lvl="0" marL="0" rtl="0" algn="l">
              <a:spcBef>
                <a:spcPts val="0"/>
              </a:spcBef>
              <a:spcAft>
                <a:spcPts val="0"/>
              </a:spcAft>
              <a:buNone/>
            </a:pPr>
            <a:r>
              <a:rPr b="0" lang="cs" sz="2000" strike="noStrike">
                <a:latin typeface="Arial"/>
                <a:ea typeface="Arial"/>
                <a:cs typeface="Arial"/>
                <a:sym typeface="Arial"/>
              </a:rPr>
              <a:t>A co v téhle situaci, jaký typ?</a:t>
            </a:r>
            <a:endParaRPr b="0" sz="2000"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ca795e25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ca795e25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b977b963a_0_565: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g5b977b963a_0_56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Během našeho kurzu můžeme získat informaci i od uživatele. To, co dáte jako argument metod readInt nebo readDouble, se uživateli zobrazí na konzoli.</a:t>
            </a:r>
            <a:endParaRPr b="0" sz="2000" strike="noStrike">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ca795e25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ca795e25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rPr lang="cs"/>
              <a:t>Zatím jsme si ukázali, jak proměnnou deklarovat, jak do ní přiřadit a jak získat hodnotu v ní uloženou. Dá se ale dělat víc...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b977b963a_0_537: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g5b977b963a_0_53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Jenom s proměnnými bychom toho moc neudělali. </a:t>
            </a:r>
            <a:r>
              <a:rPr lang="cs" sz="2000"/>
              <a:t>I na základce se v matice dělá daleko víc, takže na to tady asi nejste zvědaví.</a:t>
            </a:r>
            <a:endParaRPr b="0" sz="2000" strike="noStrike">
              <a:latin typeface="Arial"/>
              <a:ea typeface="Arial"/>
              <a:cs typeface="Arial"/>
              <a:sym typeface="Arial"/>
            </a:endParaRPr>
          </a:p>
          <a:p>
            <a:pPr indent="0" lvl="0" marL="0" rtl="0" algn="l">
              <a:spcBef>
                <a:spcPts val="0"/>
              </a:spcBef>
              <a:spcAft>
                <a:spcPts val="0"/>
              </a:spcAft>
              <a:buNone/>
            </a:pPr>
            <a:r>
              <a:rPr b="0" lang="cs" sz="2000" strike="noStrike">
                <a:latin typeface="Arial"/>
                <a:ea typeface="Arial"/>
                <a:cs typeface="Arial"/>
                <a:sym typeface="Arial"/>
              </a:rPr>
              <a:t>Hodnoty, kterým můžeme říkat operandy, můžeme spojovat a kombinovat pomocí operátorů. Tady vidíte ty stejné, které znáte z </a:t>
            </a:r>
            <a:r>
              <a:rPr lang="cs" sz="2000"/>
              <a:t>matiky</a:t>
            </a:r>
            <a:r>
              <a:rPr b="0" lang="cs" sz="2000" strike="noStrike">
                <a:latin typeface="Arial"/>
                <a:ea typeface="Arial"/>
                <a:cs typeface="Arial"/>
                <a:sym typeface="Arial"/>
              </a:rPr>
              <a:t>, chovají se dokonce podobně (uvidíte, že jenom podobně) jako ty v matice.</a:t>
            </a:r>
            <a:endParaRPr b="0" sz="2000" strike="noStrike">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ca795e25c_0_256: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46" name="Google Shape;546;g5ca795e25c_0_256: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g5ca795e25c_0_256: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Font typeface="Arial"/>
              <a:buNone/>
            </a:pPr>
            <a:r>
              <a:rPr lang="cs">
                <a:solidFill>
                  <a:schemeClr val="dk1"/>
                </a:solidFill>
              </a:rPr>
              <a:t>Ondra</a:t>
            </a:r>
            <a:endParaRPr>
              <a:solidFill>
                <a:schemeClr val="dk1"/>
              </a:solidFill>
            </a:endParaRPr>
          </a:p>
          <a:p>
            <a:pPr indent="0" lvl="0" marL="0" rtl="0" algn="l">
              <a:spcBef>
                <a:spcPts val="0"/>
              </a:spcBef>
              <a:spcAft>
                <a:spcPts val="0"/>
              </a:spcAft>
              <a:buClr>
                <a:schemeClr val="dk1"/>
              </a:buClr>
              <a:buFont typeface="Arial"/>
              <a:buNone/>
            </a:pPr>
            <a:r>
              <a:rPr lang="cs">
                <a:solidFill>
                  <a:schemeClr val="dk1"/>
                </a:solidFill>
              </a:rPr>
              <a:t>[ukázka součtu dvou integerů]</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number = 35;</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another = 72;</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result = number + another;</a:t>
            </a:r>
            <a:endParaRPr>
              <a:solidFill>
                <a:schemeClr val="dk1"/>
              </a:solidFill>
            </a:endParaRPr>
          </a:p>
          <a:p>
            <a:pPr indent="0" lvl="0" marL="0" rtl="0" algn="l">
              <a:spcBef>
                <a:spcPts val="0"/>
              </a:spcBef>
              <a:spcAft>
                <a:spcPts val="0"/>
              </a:spcAft>
              <a:buClr>
                <a:schemeClr val="dk1"/>
              </a:buClr>
              <a:buFont typeface="Arial"/>
              <a:buNone/>
            </a:pPr>
            <a:r>
              <a:rPr lang="cs">
                <a:solidFill>
                  <a:schemeClr val="dk1"/>
                </a:solidFill>
              </a:rPr>
              <a:t>Zbytek po dělení je takový hezký operátor:</a:t>
            </a:r>
            <a:endParaRPr>
              <a:solidFill>
                <a:schemeClr val="dk1"/>
              </a:solidFill>
            </a:endParaRPr>
          </a:p>
          <a:p>
            <a:pPr indent="0" lvl="0" marL="0" rtl="0" algn="l">
              <a:spcBef>
                <a:spcPts val="0"/>
              </a:spcBef>
              <a:spcAft>
                <a:spcPts val="0"/>
              </a:spcAft>
              <a:buClr>
                <a:schemeClr val="dk1"/>
              </a:buClr>
              <a:buFont typeface="Arial"/>
              <a:buNone/>
            </a:pPr>
            <a:r>
              <a:rPr lang="cs">
                <a:solidFill>
                  <a:schemeClr val="dk1"/>
                </a:solidFill>
              </a:rPr>
              <a:t>[dát dohromady převod minut na hodiny+minuty pomocí zbytku]</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minutesSinceMidnight = 245; //04:05</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minutes = minutesSinceMidnight % 60;</a:t>
            </a:r>
            <a:endParaRPr>
              <a:solidFill>
                <a:schemeClr val="dk1"/>
              </a:solidFill>
            </a:endParaRPr>
          </a:p>
          <a:p>
            <a:pPr indent="0" lvl="0" marL="0" rtl="0" algn="l">
              <a:spcBef>
                <a:spcPts val="0"/>
              </a:spcBef>
              <a:spcAft>
                <a:spcPts val="0"/>
              </a:spcAft>
              <a:buClr>
                <a:schemeClr val="dk1"/>
              </a:buClr>
              <a:buFont typeface="Arial"/>
              <a:buNone/>
            </a:pPr>
            <a:r>
              <a:rPr lang="cs">
                <a:solidFill>
                  <a:schemeClr val="dk1"/>
                </a:solidFill>
              </a:rPr>
              <a:t>[ukázka výpočtu části z celku (procenta): double]</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double value = 37.5;</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double perCent = 15;</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double part = value * perCent / 100;</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b977b963a_0_645: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g5b977b963a_0_64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Co myslíte? [hlasován</a:t>
            </a:r>
            <a:r>
              <a:rPr lang="cs" sz="2000"/>
              <a:t>í</a:t>
            </a:r>
            <a:r>
              <a:rPr b="0" lang="cs" sz="2000" strike="noStrike">
                <a:latin typeface="Arial"/>
                <a:ea typeface="Arial"/>
                <a:cs typeface="Arial"/>
                <a:sym typeface="Arial"/>
              </a:rPr>
              <a:t>: 0,5, 1, 0]</a:t>
            </a:r>
            <a:endParaRPr b="0" sz="2000" strike="noStrike">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b977b963a_0_656: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g5b977b963a_0_65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Ono totiž není plus jako plus. Chování operátorů závisí na operandech: na typu operandů. Když jsou kolem operátoru int, je to celočíselné. Když je aspoň jeden z nich desetinné číslo, chová se desetinně.</a:t>
            </a:r>
            <a:endParaRPr b="0" sz="2000" strike="noStrike">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ca795e25c_0_379: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67" name="Google Shape;567;g5ca795e25c_0_379: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8" name="Google Shape;568;g5ca795e25c_0_379: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solidFill>
                  <a:schemeClr val="dk1"/>
                </a:solidFill>
              </a:rPr>
              <a:t>Ondra</a:t>
            </a:r>
            <a:endParaRPr>
              <a:solidFill>
                <a:schemeClr val="dk1"/>
              </a:solidFill>
            </a:endParaRPr>
          </a:p>
          <a:p>
            <a:pPr indent="-298450" lvl="0" marL="457200" rtl="0" algn="l">
              <a:spcBef>
                <a:spcPts val="0"/>
              </a:spcBef>
              <a:spcAft>
                <a:spcPts val="0"/>
              </a:spcAft>
              <a:buClr>
                <a:schemeClr val="dk1"/>
              </a:buClr>
              <a:buSzPts val="1100"/>
              <a:buChar char="●"/>
            </a:pPr>
            <a:r>
              <a:rPr lang="cs">
                <a:solidFill>
                  <a:schemeClr val="dk1"/>
                </a:solidFill>
              </a:rPr>
              <a:t>typy nám můžou udělat zajímavý problém</a:t>
            </a:r>
            <a:endParaRPr>
              <a:solidFill>
                <a:schemeClr val="dk1"/>
              </a:solidFill>
            </a:endParaRPr>
          </a:p>
          <a:p>
            <a:pPr indent="-298450" lvl="0" marL="457200" rtl="0" algn="l">
              <a:spcBef>
                <a:spcPts val="0"/>
              </a:spcBef>
              <a:spcAft>
                <a:spcPts val="0"/>
              </a:spcAft>
              <a:buClr>
                <a:schemeClr val="dk1"/>
              </a:buClr>
              <a:buSzPts val="1100"/>
              <a:buChar char="●"/>
            </a:pPr>
            <a:r>
              <a:rPr lang="cs">
                <a:solidFill>
                  <a:schemeClr val="dk1"/>
                </a:solidFill>
              </a:rPr>
              <a:t>zkusíme si naprogramovat převod z F na C</a:t>
            </a:r>
            <a:endParaRPr>
              <a:solidFill>
                <a:schemeClr val="dk1"/>
              </a:solidFill>
            </a:endParaRPr>
          </a:p>
          <a:p>
            <a:pPr indent="-298450" lvl="0" marL="457200" rtl="0" algn="l">
              <a:spcBef>
                <a:spcPts val="0"/>
              </a:spcBef>
              <a:spcAft>
                <a:spcPts val="0"/>
              </a:spcAft>
              <a:buClr>
                <a:schemeClr val="dk1"/>
              </a:buClr>
              <a:buSzPts val="1100"/>
              <a:buChar char="●"/>
            </a:pPr>
            <a:r>
              <a:rPr lang="cs">
                <a:solidFill>
                  <a:schemeClr val="dk1"/>
                </a:solidFill>
              </a:rPr>
              <a:t>[napsat na tabuli </a:t>
            </a:r>
            <a:r>
              <a:rPr lang="cs">
                <a:solidFill>
                  <a:schemeClr val="dk1"/>
                </a:solidFill>
              </a:rPr>
              <a:t>celsius = 5 / 9 * (fahrenheit - 32)]</a:t>
            </a:r>
            <a:endParaRPr>
              <a:solidFill>
                <a:schemeClr val="dk1"/>
              </a:solidFill>
            </a:endParaRPr>
          </a:p>
          <a:p>
            <a:pPr indent="0" lvl="0" marL="0" rtl="0" algn="l">
              <a:spcBef>
                <a:spcPts val="0"/>
              </a:spcBef>
              <a:spcAft>
                <a:spcPts val="0"/>
              </a:spcAft>
              <a:buNone/>
            </a:pPr>
            <a:r>
              <a:rPr lang="cs">
                <a:solidFill>
                  <a:schemeClr val="dk1"/>
                </a:solidFill>
              </a:rPr>
              <a:t>[naprogramovat následující (bez závorek, pak se závorkami), nechat studenty domluvit, co to vypíše (má vyjít 45°C)]</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fahrenheit = 113;</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celsius = 5 / 9 * fahrenheit - 32;</a:t>
            </a:r>
            <a:endParaRPr>
              <a:solidFill>
                <a:schemeClr val="dk1"/>
              </a:solidFill>
            </a:endParaRPr>
          </a:p>
          <a:p>
            <a:pPr indent="0" lvl="0" marL="0" rtl="0" algn="l">
              <a:spcBef>
                <a:spcPts val="0"/>
              </a:spcBef>
              <a:spcAft>
                <a:spcPts val="0"/>
              </a:spcAft>
              <a:buSzPts val="1100"/>
              <a:buNone/>
            </a:pPr>
            <a:r>
              <a:rPr lang="cs">
                <a:solidFill>
                  <a:schemeClr val="dk1"/>
                </a:solidFill>
              </a:rPr>
              <a:t>		println(celsius);</a:t>
            </a:r>
            <a:endParaRPr>
              <a:solidFill>
                <a:schemeClr val="dk1"/>
              </a:solidFill>
            </a:endParaRPr>
          </a:p>
          <a:p>
            <a:pPr indent="0" lvl="0" marL="0" rtl="0" algn="l">
              <a:spcBef>
                <a:spcPts val="0"/>
              </a:spcBef>
              <a:spcAft>
                <a:spcPts val="0"/>
              </a:spcAft>
              <a:buSzPts val="1100"/>
              <a:buNone/>
            </a:pPr>
            <a:r>
              <a:rPr lang="cs">
                <a:solidFill>
                  <a:schemeClr val="dk1"/>
                </a:solidFill>
              </a:rPr>
              <a:t>[nakreslit strom výrazu na tabuli))]</a:t>
            </a:r>
            <a:endParaRPr>
              <a:solidFill>
                <a:schemeClr val="dk1"/>
              </a:solidFill>
            </a:endParaRPr>
          </a:p>
          <a:p>
            <a:pPr indent="0" lvl="0" marL="0" rtl="0" algn="l">
              <a:spcBef>
                <a:spcPts val="0"/>
              </a:spcBef>
              <a:spcAft>
                <a:spcPts val="0"/>
              </a:spcAft>
              <a:buSzPts val="1100"/>
              <a:buNone/>
            </a:pPr>
            <a:r>
              <a:rPr lang="cs">
                <a:solidFill>
                  <a:schemeClr val="dk1"/>
                </a:solidFill>
              </a:rPr>
              <a:t>[udělat s double literál operandem]</a:t>
            </a:r>
            <a:endParaRPr>
              <a:solidFill>
                <a:schemeClr val="dk1"/>
              </a:solidFill>
            </a:endParaRPr>
          </a:p>
          <a:p>
            <a:pPr indent="0" lvl="0" marL="0" rtl="0" algn="l">
              <a:spcBef>
                <a:spcPts val="0"/>
              </a:spcBef>
              <a:spcAft>
                <a:spcPts val="0"/>
              </a:spcAft>
              <a:buSzPts val="1100"/>
              <a:buNone/>
            </a:pPr>
            <a:r>
              <a:rPr lang="cs">
                <a:solidFill>
                  <a:schemeClr val="dk1"/>
                </a:solidFill>
              </a:rPr>
              <a:t>		int fahrenheit = 113;</a:t>
            </a:r>
            <a:endParaRPr>
              <a:solidFill>
                <a:schemeClr val="dk1"/>
              </a:solidFill>
            </a:endParaRPr>
          </a:p>
          <a:p>
            <a:pPr indent="0" lvl="0" marL="0" rtl="0" algn="l">
              <a:spcBef>
                <a:spcPts val="0"/>
              </a:spcBef>
              <a:spcAft>
                <a:spcPts val="0"/>
              </a:spcAft>
              <a:buSzPts val="1100"/>
              <a:buNone/>
            </a:pPr>
            <a:r>
              <a:rPr lang="cs">
                <a:solidFill>
                  <a:schemeClr val="dk1"/>
                </a:solidFill>
              </a:rPr>
              <a:t>		double celsius = 5.0 / 9 * (fahrenheit - 32);</a:t>
            </a:r>
            <a:endParaRPr>
              <a:solidFill>
                <a:schemeClr val="dk1"/>
              </a:solidFill>
            </a:endParaRPr>
          </a:p>
          <a:p>
            <a:pPr indent="0" lvl="0" marL="0" rtl="0" algn="l">
              <a:spcBef>
                <a:spcPts val="0"/>
              </a:spcBef>
              <a:spcAft>
                <a:spcPts val="0"/>
              </a:spcAft>
              <a:buSzPts val="1100"/>
              <a:buNone/>
            </a:pPr>
            <a:r>
              <a:rPr lang="cs">
                <a:solidFill>
                  <a:schemeClr val="dk1"/>
                </a:solidFill>
              </a:rPr>
              <a:t>		println(celsius);</a:t>
            </a:r>
            <a:endParaRPr>
              <a:solidFill>
                <a:schemeClr val="dk1"/>
              </a:solidFill>
            </a:endParaRPr>
          </a:p>
          <a:p>
            <a:pPr indent="0" lvl="0" marL="0" rtl="0" algn="l">
              <a:spcBef>
                <a:spcPts val="0"/>
              </a:spcBef>
              <a:spcAft>
                <a:spcPts val="0"/>
              </a:spcAft>
              <a:buSzPts val="1100"/>
              <a:buNone/>
            </a:pPr>
            <a:r>
              <a:rPr lang="cs">
                <a:solidFill>
                  <a:schemeClr val="dk1"/>
                </a:solidFill>
              </a:rPr>
              <a:t>[udělat s double přetypováním]</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fahrenheit = 451;</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double celsius = (double)5 / 9 * (fahrenheit - 32);</a:t>
            </a:r>
            <a:endParaRPr>
              <a:solidFill>
                <a:schemeClr val="dk1"/>
              </a:solidFill>
            </a:endParaRPr>
          </a:p>
          <a:p>
            <a:pPr indent="0" lvl="0" marL="0" rtl="0" algn="l">
              <a:spcBef>
                <a:spcPts val="0"/>
              </a:spcBef>
              <a:spcAft>
                <a:spcPts val="0"/>
              </a:spcAft>
              <a:buSzPts val="1100"/>
              <a:buNone/>
            </a:pPr>
            <a:r>
              <a:rPr lang="cs">
                <a:solidFill>
                  <a:schemeClr val="dk1"/>
                </a:solidFill>
              </a:rPr>
              <a:t>		println(celsius);</a:t>
            </a:r>
            <a:endParaRPr>
              <a:solidFill>
                <a:schemeClr val="dk1"/>
              </a:solidFill>
            </a:endParaRPr>
          </a:p>
          <a:p>
            <a:pPr indent="0" lvl="0" marL="0" rtl="0" algn="l">
              <a:spcBef>
                <a:spcPts val="0"/>
              </a:spcBef>
              <a:spcAft>
                <a:spcPts val="0"/>
              </a:spcAft>
              <a:buSzPts val="1100"/>
              <a:buNone/>
            </a:pPr>
            <a:r>
              <a:rPr lang="cs">
                <a:solidFill>
                  <a:schemeClr val="dk1"/>
                </a:solidFill>
              </a:rPr>
              <a:t>[ukázat s přetypováním zpět na int]</a:t>
            </a:r>
            <a:endParaRPr>
              <a:solidFill>
                <a:schemeClr val="dk1"/>
              </a:solidFill>
            </a:endParaRPr>
          </a:p>
          <a:p>
            <a:pPr indent="0" lvl="0" marL="0" rtl="0" algn="l">
              <a:spcBef>
                <a:spcPts val="0"/>
              </a:spcBef>
              <a:spcAft>
                <a:spcPts val="0"/>
              </a:spcAft>
              <a:buSzPts val="1100"/>
              <a:buNone/>
            </a:pPr>
            <a:r>
              <a:rPr lang="cs">
                <a:solidFill>
                  <a:schemeClr val="dk1"/>
                </a:solidFill>
              </a:rPr>
              <a:t>		int fahrenheit = 451;</a:t>
            </a:r>
            <a:endParaRPr>
              <a:solidFill>
                <a:schemeClr val="dk1"/>
              </a:solidFill>
            </a:endParaRPr>
          </a:p>
          <a:p>
            <a:pPr indent="0" lvl="0" marL="0" rtl="0" algn="l">
              <a:spcBef>
                <a:spcPts val="0"/>
              </a:spcBef>
              <a:spcAft>
                <a:spcPts val="0"/>
              </a:spcAft>
              <a:buSzPts val="1100"/>
              <a:buNone/>
            </a:pPr>
            <a:r>
              <a:rPr lang="cs">
                <a:solidFill>
                  <a:schemeClr val="dk1"/>
                </a:solidFill>
              </a:rPr>
              <a:t>		int celsius = (int)((double)5 / 9 * (fahrenheit - 32));</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println(celsius);</a:t>
            </a:r>
            <a:endParaRPr>
              <a:solidFill>
                <a:schemeClr val="dk1"/>
              </a:solidFill>
            </a:endParaRPr>
          </a:p>
          <a:p>
            <a:pPr indent="-298450" lvl="0" marL="457200" rtl="0" algn="l">
              <a:spcBef>
                <a:spcPts val="0"/>
              </a:spcBef>
              <a:spcAft>
                <a:spcPts val="0"/>
              </a:spcAft>
              <a:buClr>
                <a:schemeClr val="dk1"/>
              </a:buClr>
              <a:buSzPts val="1100"/>
              <a:buChar char="●"/>
            </a:pPr>
            <a:r>
              <a:rPr lang="cs">
                <a:solidFill>
                  <a:schemeClr val="dk1"/>
                </a:solidFill>
              </a:rPr>
              <a:t>Přetypovat ale nejde cokoli na cokoli. Třeba číslo na řetězec.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fahrenheit = 451;</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String celsius = (String)((double)5 / 9 * (fahrenheit - 32));</a:t>
            </a:r>
            <a:endParaRPr>
              <a:solidFill>
                <a:schemeClr val="dk1"/>
              </a:solidFill>
            </a:endParaRPr>
          </a:p>
          <a:p>
            <a:pPr indent="0" lvl="0" marL="0" rtl="0" algn="l">
              <a:spcBef>
                <a:spcPts val="0"/>
              </a:spcBef>
              <a:spcAft>
                <a:spcPts val="0"/>
              </a:spcAft>
              <a:buSzPts val="1100"/>
              <a:buNone/>
            </a:pPr>
            <a:r>
              <a:rPr lang="cs">
                <a:solidFill>
                  <a:schemeClr val="dk1"/>
                </a:solidFill>
              </a:rPr>
              <a:t>		println(celsius);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cc6cd5fc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cc6cd5fc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A tohle jsem já jako učitel. Ne, že bychom v tomhle tady na ČVUT učili, ale tohle nosí učitelé na promoce, když studentům předáváme jejich diplomy a podobné slavnostní příležitosti.</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Na FIT ČVUT jsem začala učit už během mého magisterského studia a pokračuji v tom doteď. Takže teď už to bude asi 5 let.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b977b963a_0_887: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g5b977b963a_0_88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sz="2000"/>
              <a:t>Eli</a:t>
            </a:r>
            <a:endParaRPr sz="2000"/>
          </a:p>
          <a:p>
            <a:pPr indent="0" lvl="0" marL="0" rtl="0" algn="l">
              <a:spcBef>
                <a:spcPts val="0"/>
              </a:spcBef>
              <a:spcAft>
                <a:spcPts val="0"/>
              </a:spcAft>
              <a:buNone/>
            </a:pPr>
            <a:r>
              <a:rPr b="0" lang="cs" sz="2000" strike="noStrike">
                <a:latin typeface="Arial"/>
                <a:ea typeface="Arial"/>
                <a:cs typeface="Arial"/>
                <a:sym typeface="Arial"/>
              </a:rPr>
              <a:t>Hodnoty můžeme také porovnávat. Jako výsledek dostaneme true/false. Všimněte si, jak se píše větší nebo rovno. Pokud se ptáte proč, tak na klávesnici byste těžko hledali klávesu většírovno. Vykřičník znamená negaci, otočení. Takže vykřičník rovno je opak rovno, tedy nerovno.</a:t>
            </a:r>
            <a:endParaRPr b="0" sz="2000" strike="noStrike">
              <a:latin typeface="Arial"/>
              <a:ea typeface="Arial"/>
              <a:cs typeface="Arial"/>
              <a:sym typeface="Arial"/>
            </a:endParaRPr>
          </a:p>
          <a:p>
            <a:pPr indent="0" lvl="0" marL="0" rtl="0" algn="l">
              <a:spcBef>
                <a:spcPts val="0"/>
              </a:spcBef>
              <a:spcAft>
                <a:spcPts val="0"/>
              </a:spcAft>
              <a:buNone/>
            </a:pPr>
            <a:r>
              <a:t/>
            </a:r>
            <a:endParaRPr sz="2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ca795e25c_0_39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591" name="Google Shape;591;g5ca795e25c_0_395: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g5ca795e25c_0_395: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cs">
                <a:solidFill>
                  <a:schemeClr val="dk1"/>
                </a:solidFill>
              </a:rPr>
              <a:t>Ondra</a:t>
            </a:r>
            <a:endParaRPr>
              <a:solidFill>
                <a:schemeClr val="dk1"/>
              </a:solidFill>
            </a:endParaRPr>
          </a:p>
          <a:p>
            <a:pPr indent="0" lvl="0" marL="0" rtl="0" algn="l">
              <a:spcBef>
                <a:spcPts val="0"/>
              </a:spcBef>
              <a:spcAft>
                <a:spcPts val="0"/>
              </a:spcAft>
              <a:buNone/>
            </a:pPr>
            <a:r>
              <a:rPr lang="cs">
                <a:solidFill>
                  <a:schemeClr val="dk1"/>
                </a:solidFill>
              </a:rPr>
              <a:t>[ukázka: načteme den v týdnu, výstup musím/nemusím do školy: hloupě bez and/or]</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int day = readInt("Enter a day: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&lt;= 5)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&gt;= 1)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println("School day");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println("Not a day of week");</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if (day &lt;= 7)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println("Weekend!");</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 else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println("Not a day");</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c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ca795e25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ca795e25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b977b963a_0_762: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5b977b963a_0_762: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cc6cd5fce_0_79: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Omlouváme se za spoiler, pokud jste někdo trůny ještě nedokoukali...</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Co vás čeká potom? Několik zahřívacích úloh v labech. A potom v section uvidíte moc pěknou motivaci, jak programování může hodně pomáhat. Ale to se nechte překvapit…</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[tady konci dopoledne]</a:t>
            </a:r>
            <a:endParaRPr/>
          </a:p>
        </p:txBody>
      </p:sp>
      <p:sp>
        <p:nvSpPr>
          <p:cNvPr id="621" name="Google Shape;621;g5cc6cd5fce_0_79:notes"/>
          <p:cNvSpPr/>
          <p:nvPr>
            <p:ph idx="2" type="sldImg"/>
          </p:nvPr>
        </p:nvSpPr>
        <p:spPr>
          <a:xfrm>
            <a:off x="-971900" y="812520"/>
            <a:ext cx="9503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cc6cd5fc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cc6cd5fc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sz="1050">
                <a:solidFill>
                  <a:srgbClr val="202124"/>
                </a:solidFill>
                <a:highlight>
                  <a:srgbClr val="FFFFFF"/>
                </a:highlight>
                <a:latin typeface="Roboto"/>
                <a:ea typeface="Roboto"/>
                <a:cs typeface="Roboto"/>
                <a:sym typeface="Roboto"/>
              </a:rPr>
              <a:t>- Ondra</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cs" sz="1050">
                <a:solidFill>
                  <a:srgbClr val="202124"/>
                </a:solidFill>
                <a:highlight>
                  <a:srgbClr val="FFFFFF"/>
                </a:highlight>
                <a:latin typeface="Roboto"/>
                <a:ea typeface="Roboto"/>
                <a:cs typeface="Roboto"/>
                <a:sym typeface="Roboto"/>
              </a:rPr>
              <a:t>- určitě mě poznáváte</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cs" sz="1050">
                <a:solidFill>
                  <a:srgbClr val="202124"/>
                </a:solidFill>
                <a:highlight>
                  <a:srgbClr val="FFFFFF"/>
                </a:highlight>
                <a:latin typeface="Roboto"/>
                <a:ea typeface="Roboto"/>
                <a:cs typeface="Roboto"/>
                <a:sym typeface="Roboto"/>
              </a:rPr>
              <a:t>- vlevo nebo vpravo? správná odpověď: nevím</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cs" sz="1050">
                <a:solidFill>
                  <a:srgbClr val="202124"/>
                </a:solidFill>
                <a:highlight>
                  <a:srgbClr val="FFFFFF"/>
                </a:highlight>
                <a:latin typeface="Roboto"/>
                <a:ea typeface="Roboto"/>
                <a:cs typeface="Roboto"/>
                <a:sym typeface="Roboto"/>
              </a:rPr>
              <a:t>- něco o mně:</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cs" sz="1050">
                <a:solidFill>
                  <a:srgbClr val="202124"/>
                </a:solidFill>
                <a:highlight>
                  <a:srgbClr val="FFFFFF"/>
                </a:highlight>
                <a:latin typeface="Roboto"/>
                <a:ea typeface="Roboto"/>
                <a:cs typeface="Roboto"/>
                <a:sym typeface="Roboto"/>
              </a:rPr>
              <a:t>- jsem místní ve všech ohledech</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cs" sz="1050">
                <a:solidFill>
                  <a:srgbClr val="202124"/>
                </a:solidFill>
                <a:highlight>
                  <a:srgbClr val="FFFFFF"/>
                </a:highlight>
                <a:latin typeface="Roboto"/>
                <a:ea typeface="Roboto"/>
                <a:cs typeface="Roboto"/>
                <a:sym typeface="Roboto"/>
              </a:rPr>
              <a:t>- z Prahy</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cs" sz="1050">
                <a:solidFill>
                  <a:srgbClr val="202124"/>
                </a:solidFill>
                <a:highlight>
                  <a:srgbClr val="FFFFFF"/>
                </a:highlight>
                <a:latin typeface="Roboto"/>
                <a:ea typeface="Roboto"/>
                <a:cs typeface="Roboto"/>
                <a:sym typeface="Roboto"/>
              </a:rPr>
              <a:t>- vystudoval jsem tuhle školu</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cs" sz="1050">
                <a:solidFill>
                  <a:srgbClr val="202124"/>
                </a:solidFill>
                <a:highlight>
                  <a:srgbClr val="FFFFFF"/>
                </a:highlight>
                <a:latin typeface="Roboto"/>
                <a:ea typeface="Roboto"/>
                <a:cs typeface="Roboto"/>
                <a:sym typeface="Roboto"/>
              </a:rPr>
              <a:t>- učím na téhle škole informatiku</a:t>
            </a:r>
            <a:endParaRPr sz="105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cs" sz="1050">
                <a:solidFill>
                  <a:srgbClr val="202124"/>
                </a:solidFill>
                <a:highlight>
                  <a:srgbClr val="FFFFFF"/>
                </a:highlight>
                <a:latin typeface="Roboto"/>
                <a:ea typeface="Roboto"/>
                <a:cs typeface="Roboto"/>
                <a:sym typeface="Roboto"/>
              </a:rPr>
              <a:t>- jsem tu, baví mě informatika i učení</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b977b96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b977b96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Eli</a:t>
            </a:r>
            <a:endParaRPr/>
          </a:p>
          <a:p>
            <a:pPr indent="0" lvl="0" marL="0" rtl="0" algn="l">
              <a:spcBef>
                <a:spcPts val="0"/>
              </a:spcBef>
              <a:spcAft>
                <a:spcPts val="0"/>
              </a:spcAft>
              <a:buNone/>
            </a:pPr>
            <a:r>
              <a:t/>
            </a:r>
            <a:endParaRPr/>
          </a:p>
          <a:p>
            <a:pPr indent="0" lvl="0" marL="0" rtl="0" algn="l">
              <a:spcBef>
                <a:spcPts val="0"/>
              </a:spcBef>
              <a:spcAft>
                <a:spcPts val="0"/>
              </a:spcAft>
              <a:buNone/>
            </a:pPr>
            <a:r>
              <a:rPr lang="cs"/>
              <a:t>Tolik tedy k nám a teď se pojďme v rychlosti zopakovat co jste viděli v minulém díle CS Bridge.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b977b963a_0_1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cs" sz="1200" u="none" cap="none" strike="noStrike">
                <a:latin typeface="Times New Roman"/>
                <a:ea typeface="Times New Roman"/>
                <a:cs typeface="Times New Roman"/>
                <a:sym typeface="Times New Roman"/>
              </a:rPr>
              <a:t>‹#›</a:t>
            </a:fld>
            <a:endParaRPr b="0" i="0" sz="1200" u="none" cap="none" strike="noStrike">
              <a:latin typeface="Times New Roman"/>
              <a:ea typeface="Times New Roman"/>
              <a:cs typeface="Times New Roman"/>
              <a:sym typeface="Times New Roman"/>
            </a:endParaRPr>
          </a:p>
        </p:txBody>
      </p:sp>
      <p:sp>
        <p:nvSpPr>
          <p:cNvPr id="200" name="Google Shape;200;g5b977b963a_0_13:notes"/>
          <p:cNvSpPr/>
          <p:nvPr>
            <p:ph idx="2" type="sldImg"/>
          </p:nvPr>
        </p:nvSpPr>
        <p:spPr>
          <a:xfrm>
            <a:off x="359960" y="711360"/>
            <a:ext cx="6137700" cy="3454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g5b977b963a_0_13:notes"/>
          <p:cNvSpPr txBox="1"/>
          <p:nvPr>
            <p:ph idx="1" type="body"/>
          </p:nvPr>
        </p:nvSpPr>
        <p:spPr>
          <a:xfrm>
            <a:off x="914400" y="4368960"/>
            <a:ext cx="5028900" cy="4063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None/>
            </a:pPr>
            <a:r>
              <a:rPr lang="cs"/>
              <a:t>Eli</a:t>
            </a:r>
            <a:endParaRPr/>
          </a:p>
          <a:p>
            <a:pPr indent="-216000" lvl="0" marL="216000" rtl="0" algn="l">
              <a:lnSpc>
                <a:spcPct val="100000"/>
              </a:lnSpc>
              <a:spcBef>
                <a:spcPts val="0"/>
              </a:spcBef>
              <a:spcAft>
                <a:spcPts val="0"/>
              </a:spcAft>
              <a:buNone/>
            </a:pPr>
            <a:r>
              <a:rPr lang="cs"/>
              <a:t>Včera odpoledne vám Nick ukázal nějaké cool nástroje, jak můžeme říct počítači aby něco dělal opakovaně nebo aby něco dělal jen někdy a někdy zase ne.</a:t>
            </a:r>
            <a:endParaRPr/>
          </a:p>
          <a:p>
            <a:pPr indent="-216000" lvl="0" marL="216000" rtl="0" algn="l">
              <a:lnSpc>
                <a:spcPct val="100000"/>
              </a:lnSpc>
              <a:spcBef>
                <a:spcPts val="0"/>
              </a:spcBef>
              <a:spcAft>
                <a:spcPts val="0"/>
              </a:spcAft>
              <a:buNone/>
            </a:pPr>
            <a:r>
              <a:t/>
            </a:r>
            <a:endParaRPr/>
          </a:p>
          <a:p>
            <a:pPr indent="-216000" lvl="0" marL="216000" rtl="0" algn="l">
              <a:lnSpc>
                <a:spcPct val="100000"/>
              </a:lnSpc>
              <a:spcBef>
                <a:spcPts val="0"/>
              </a:spcBef>
              <a:spcAft>
                <a:spcPts val="0"/>
              </a:spcAft>
              <a:buNone/>
            </a:pPr>
            <a:r>
              <a:t/>
            </a:r>
            <a:endParaRPr/>
          </a:p>
          <a:p>
            <a:pPr indent="-216000" lvl="0" marL="216000" rtl="0" algn="l">
              <a:lnSpc>
                <a:spcPct val="100000"/>
              </a:lnSpc>
              <a:spcBef>
                <a:spcPts val="0"/>
              </a:spcBef>
              <a:spcAft>
                <a:spcPts val="0"/>
              </a:spcAft>
              <a:buNone/>
            </a:pPr>
            <a:r>
              <a:rPr lang="cs"/>
              <a:t>Zeptat se jich jaký je rozdíl mezi for a while</a:t>
            </a:r>
            <a:endParaRPr/>
          </a:p>
          <a:p>
            <a:pPr indent="-216000" lvl="0" marL="216000" rtl="0" algn="l">
              <a:lnSpc>
                <a:spcPct val="100000"/>
              </a:lnSpc>
              <a:spcBef>
                <a:spcPts val="0"/>
              </a:spcBef>
              <a:spcAft>
                <a:spcPts val="0"/>
              </a:spcAft>
              <a:buNone/>
            </a:pPr>
            <a:r>
              <a:t/>
            </a:r>
            <a:endParaRPr/>
          </a:p>
          <a:p>
            <a:pPr indent="-216000" lvl="0" marL="216000" rtl="0" algn="l">
              <a:lnSpc>
                <a:spcPct val="100000"/>
              </a:lnSpc>
              <a:spcBef>
                <a:spcPts val="0"/>
              </a:spcBef>
              <a:spcAft>
                <a:spcPts val="0"/>
              </a:spcAft>
              <a:buNone/>
            </a:pPr>
            <a:r>
              <a:rPr lang="cs"/>
              <a:t>[demo in Place100: položit přesně dva čtverečky]</a:t>
            </a:r>
            <a:endParaRPr/>
          </a:p>
          <a:p>
            <a:pPr indent="-216000" lvl="0" marL="216000" rtl="0" algn="l">
              <a:lnSpc>
                <a:spcPct val="100000"/>
              </a:lnSpc>
              <a:spcBef>
                <a:spcPts val="0"/>
              </a:spcBef>
              <a:spcAft>
                <a:spcPts val="0"/>
              </a:spcAft>
              <a:buClr>
                <a:schemeClr val="dk1"/>
              </a:buClr>
              <a:buSzPts val="1100"/>
              <a:buFont typeface="Arial"/>
              <a:buNone/>
            </a:pPr>
            <a:r>
              <a:rPr lang="cs"/>
              <a:t>		for (int i = 0; i &lt; 2; i++) {</a:t>
            </a:r>
            <a:endParaRPr/>
          </a:p>
          <a:p>
            <a:pPr indent="-216000" lvl="0" marL="216000" rtl="0" algn="l">
              <a:lnSpc>
                <a:spcPct val="100000"/>
              </a:lnSpc>
              <a:spcBef>
                <a:spcPts val="0"/>
              </a:spcBef>
              <a:spcAft>
                <a:spcPts val="0"/>
              </a:spcAft>
              <a:buClr>
                <a:schemeClr val="dk1"/>
              </a:buClr>
              <a:buSzPts val="1100"/>
              <a:buFont typeface="Arial"/>
              <a:buNone/>
            </a:pPr>
            <a:r>
              <a:rPr lang="cs"/>
              <a:t>			move();</a:t>
            </a:r>
            <a:endParaRPr/>
          </a:p>
          <a:p>
            <a:pPr indent="-216000" lvl="0" marL="216000" rtl="0" algn="l">
              <a:lnSpc>
                <a:spcPct val="100000"/>
              </a:lnSpc>
              <a:spcBef>
                <a:spcPts val="0"/>
              </a:spcBef>
              <a:spcAft>
                <a:spcPts val="0"/>
              </a:spcAft>
              <a:buClr>
                <a:schemeClr val="dk1"/>
              </a:buClr>
              <a:buSzPts val="1100"/>
              <a:buFont typeface="Arial"/>
              <a:buNone/>
            </a:pPr>
            <a:r>
              <a:rPr lang="cs"/>
              <a:t>			putBeeper();</a:t>
            </a:r>
            <a:endParaRPr/>
          </a:p>
          <a:p>
            <a:pPr indent="-216000" lvl="0" marL="216000" rtl="0" algn="l">
              <a:lnSpc>
                <a:spcPct val="100000"/>
              </a:lnSpc>
              <a:spcBef>
                <a:spcPts val="0"/>
              </a:spcBef>
              <a:spcAft>
                <a:spcPts val="0"/>
              </a:spcAft>
              <a:buClr>
                <a:schemeClr val="dk1"/>
              </a:buClr>
              <a:buSzPts val="1100"/>
              <a:buFont typeface="Arial"/>
              <a:buNone/>
            </a:pPr>
            <a:r>
              <a:rPr lang="cs"/>
              <a:t>			turnLeft();</a:t>
            </a:r>
            <a:endParaRPr/>
          </a:p>
          <a:p>
            <a:pPr indent="-216000" lvl="0" marL="216000" rtl="0" algn="l">
              <a:lnSpc>
                <a:spcPct val="100000"/>
              </a:lnSpc>
              <a:spcBef>
                <a:spcPts val="0"/>
              </a:spcBef>
              <a:spcAft>
                <a:spcPts val="0"/>
              </a:spcAft>
              <a:buSzPts val="1100"/>
              <a:buNone/>
            </a:pPr>
            <a:r>
              <a:rPr lang="cs"/>
              <a:t>		}</a:t>
            </a:r>
            <a:endParaRPr/>
          </a:p>
          <a:p>
            <a:pPr indent="-216000" lvl="0" marL="216000" rtl="0" algn="l">
              <a:lnSpc>
                <a:spcPct val="100000"/>
              </a:lnSpc>
              <a:spcBef>
                <a:spcPts val="0"/>
              </a:spcBef>
              <a:spcAft>
                <a:spcPts val="0"/>
              </a:spcAft>
              <a:buNone/>
            </a:pPr>
            <a:r>
              <a:rPr lang="cs"/>
              <a:t>[demo in BuildEfes: udělat okraj ze čtverečků]</a:t>
            </a:r>
            <a:endParaRPr/>
          </a:p>
          <a:p>
            <a:pPr indent="-216000" lvl="0" marL="216000" rtl="0" algn="l">
              <a:lnSpc>
                <a:spcPct val="100000"/>
              </a:lnSpc>
              <a:spcBef>
                <a:spcPts val="0"/>
              </a:spcBef>
              <a:spcAft>
                <a:spcPts val="0"/>
              </a:spcAft>
              <a:buClr>
                <a:schemeClr val="dk1"/>
              </a:buClr>
              <a:buSzPts val="1100"/>
              <a:buFont typeface="Arial"/>
              <a:buNone/>
            </a:pPr>
            <a:r>
              <a:rPr lang="cs"/>
              <a:t>		while (noBeepersPresent()) {</a:t>
            </a:r>
            <a:endParaRPr/>
          </a:p>
          <a:p>
            <a:pPr indent="-216000" lvl="0" marL="216000" rtl="0" algn="l">
              <a:lnSpc>
                <a:spcPct val="100000"/>
              </a:lnSpc>
              <a:spcBef>
                <a:spcPts val="0"/>
              </a:spcBef>
              <a:spcAft>
                <a:spcPts val="0"/>
              </a:spcAft>
              <a:buClr>
                <a:schemeClr val="dk1"/>
              </a:buClr>
              <a:buSzPts val="1100"/>
              <a:buFont typeface="Arial"/>
              <a:buNone/>
            </a:pPr>
            <a:r>
              <a:rPr lang="cs"/>
              <a:t>			if (frontIsBlocked()) {</a:t>
            </a:r>
            <a:endParaRPr/>
          </a:p>
          <a:p>
            <a:pPr indent="-216000" lvl="0" marL="216000" rtl="0" algn="l">
              <a:lnSpc>
                <a:spcPct val="100000"/>
              </a:lnSpc>
              <a:spcBef>
                <a:spcPts val="0"/>
              </a:spcBef>
              <a:spcAft>
                <a:spcPts val="0"/>
              </a:spcAft>
              <a:buClr>
                <a:schemeClr val="dk1"/>
              </a:buClr>
              <a:buSzPts val="1100"/>
              <a:buFont typeface="Arial"/>
              <a:buNone/>
            </a:pPr>
            <a:r>
              <a:rPr lang="cs"/>
              <a:t>				turnLeft();</a:t>
            </a:r>
            <a:endParaRPr/>
          </a:p>
          <a:p>
            <a:pPr indent="-216000" lvl="0" marL="216000" rtl="0" algn="l">
              <a:lnSpc>
                <a:spcPct val="100000"/>
              </a:lnSpc>
              <a:spcBef>
                <a:spcPts val="0"/>
              </a:spcBef>
              <a:spcAft>
                <a:spcPts val="0"/>
              </a:spcAft>
              <a:buClr>
                <a:schemeClr val="dk1"/>
              </a:buClr>
              <a:buSzPts val="1100"/>
              <a:buFont typeface="Arial"/>
              <a:buNone/>
            </a:pPr>
            <a:r>
              <a:rPr lang="cs"/>
              <a:t>			}</a:t>
            </a:r>
            <a:endParaRPr/>
          </a:p>
          <a:p>
            <a:pPr indent="-216000" lvl="0" marL="216000" rtl="0" algn="l">
              <a:lnSpc>
                <a:spcPct val="100000"/>
              </a:lnSpc>
              <a:spcBef>
                <a:spcPts val="0"/>
              </a:spcBef>
              <a:spcAft>
                <a:spcPts val="0"/>
              </a:spcAft>
              <a:buClr>
                <a:schemeClr val="dk1"/>
              </a:buClr>
              <a:buSzPts val="1100"/>
              <a:buFont typeface="Arial"/>
              <a:buNone/>
            </a:pPr>
            <a:r>
              <a:rPr lang="cs"/>
              <a:t>			putBeeper();</a:t>
            </a:r>
            <a:endParaRPr/>
          </a:p>
          <a:p>
            <a:pPr indent="-216000" lvl="0" marL="216000" rtl="0" algn="l">
              <a:lnSpc>
                <a:spcPct val="100000"/>
              </a:lnSpc>
              <a:spcBef>
                <a:spcPts val="0"/>
              </a:spcBef>
              <a:spcAft>
                <a:spcPts val="0"/>
              </a:spcAft>
              <a:buClr>
                <a:schemeClr val="dk1"/>
              </a:buClr>
              <a:buSzPts val="1100"/>
              <a:buFont typeface="Arial"/>
              <a:buNone/>
            </a:pPr>
            <a:r>
              <a:rPr lang="cs"/>
              <a:t>			move();</a:t>
            </a:r>
            <a:endParaRPr/>
          </a:p>
          <a:p>
            <a:pPr indent="-216000" lvl="0" marL="216000" rtl="0" algn="l">
              <a:lnSpc>
                <a:spcPct val="100000"/>
              </a:lnSpc>
              <a:spcBef>
                <a:spcPts val="0"/>
              </a:spcBef>
              <a:spcAft>
                <a:spcPts val="0"/>
              </a:spcAft>
              <a:buClr>
                <a:schemeClr val="dk1"/>
              </a:buClr>
              <a:buSzPts val="1100"/>
              <a:buFont typeface="Arial"/>
              <a:buNone/>
            </a:pPr>
            <a:r>
              <a:rPr lang="cs"/>
              <a:t>		}</a:t>
            </a:r>
            <a:endParaRPr/>
          </a:p>
          <a:p>
            <a:pPr indent="-216000" lvl="0" marL="21600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ca795e25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ca795e2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Ondra</a:t>
            </a:r>
            <a:endParaRPr/>
          </a:p>
          <a:p>
            <a:pPr indent="0" lvl="0" marL="0" rtl="0" algn="l">
              <a:spcBef>
                <a:spcPts val="0"/>
              </a:spcBef>
              <a:spcAft>
                <a:spcPts val="0"/>
              </a:spcAft>
              <a:buNone/>
            </a:pPr>
            <a:r>
              <a:rPr lang="cs"/>
              <a:t>Shrneme si, jak napsat program, aby vypadal zdravě.</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4"/>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6"/>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7"/>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66" name="Google Shape;66;p17"/>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p20"/>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4" name="Google Shape;74;p20"/>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5" name="Google Shape;75;p20"/>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 name="Google Shape;78;p21"/>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79" name="Google Shape;79;p21"/>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0" name="Google Shape;80;p21"/>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22"/>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4" name="Google Shape;84;p22"/>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5" name="Google Shape;85;p22"/>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23"/>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9" name="Google Shape;89;p23"/>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24"/>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3" name="Google Shape;93;p2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4" name="Google Shape;94;p24"/>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5" name="Google Shape;95;p24"/>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5"/>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9" name="Google Shape;99;p25"/>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0" name="Google Shape;100;p25"/>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1" name="Google Shape;101;p25"/>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2" name="Google Shape;102;p25"/>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3" name="Google Shape;103;p25"/>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1" name="Shape 111"/>
        <p:cNvGrpSpPr/>
        <p:nvPr/>
      </p:nvGrpSpPr>
      <p:grpSpPr>
        <a:xfrm>
          <a:off x="0" y="0"/>
          <a:ext cx="0" cy="0"/>
          <a:chOff x="0" y="0"/>
          <a:chExt cx="0" cy="0"/>
        </a:xfrm>
      </p:grpSpPr>
      <p:sp>
        <p:nvSpPr>
          <p:cNvPr id="112" name="Google Shape;112;p2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28"/>
          <p:cNvSpPr txBox="1"/>
          <p:nvPr>
            <p:ph idx="1" type="subTitle"/>
          </p:nvPr>
        </p:nvSpPr>
        <p:spPr>
          <a:xfrm>
            <a:off x="457200" y="1200150"/>
            <a:ext cx="8229300" cy="3394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14" name="Shape 114"/>
        <p:cNvGrpSpPr/>
        <p:nvPr/>
      </p:nvGrpSpPr>
      <p:grpSpPr>
        <a:xfrm>
          <a:off x="0" y="0"/>
          <a:ext cx="0" cy="0"/>
          <a:chOff x="0" y="0"/>
          <a:chExt cx="0" cy="0"/>
        </a:xfrm>
      </p:grpSpPr>
      <p:sp>
        <p:nvSpPr>
          <p:cNvPr id="115" name="Google Shape;115;p29"/>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9"/>
          <p:cNvSpPr txBox="1"/>
          <p:nvPr>
            <p:ph idx="1" type="body"/>
          </p:nvPr>
        </p:nvSpPr>
        <p:spPr>
          <a:xfrm>
            <a:off x="457200" y="1200150"/>
            <a:ext cx="82293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17" name="Shape 117"/>
        <p:cNvGrpSpPr/>
        <p:nvPr/>
      </p:nvGrpSpPr>
      <p:grpSpPr>
        <a:xfrm>
          <a:off x="0" y="0"/>
          <a:ext cx="0" cy="0"/>
          <a:chOff x="0" y="0"/>
          <a:chExt cx="0" cy="0"/>
        </a:xfrm>
      </p:grpSpPr>
      <p:sp>
        <p:nvSpPr>
          <p:cNvPr id="118" name="Google Shape;118;p30"/>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30"/>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0" name="Google Shape;120;p30"/>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1" name="Shape 121"/>
        <p:cNvGrpSpPr/>
        <p:nvPr/>
      </p:nvGrpSpPr>
      <p:grpSpPr>
        <a:xfrm>
          <a:off x="0" y="0"/>
          <a:ext cx="0" cy="0"/>
          <a:chOff x="0" y="0"/>
          <a:chExt cx="0" cy="0"/>
        </a:xfrm>
      </p:grpSpPr>
      <p:sp>
        <p:nvSpPr>
          <p:cNvPr id="122" name="Google Shape;122;p31"/>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23" name="Shape 123"/>
        <p:cNvGrpSpPr/>
        <p:nvPr/>
      </p:nvGrpSpPr>
      <p:grpSpPr>
        <a:xfrm>
          <a:off x="0" y="0"/>
          <a:ext cx="0" cy="0"/>
          <a:chOff x="0" y="0"/>
          <a:chExt cx="0" cy="0"/>
        </a:xfrm>
      </p:grpSpPr>
      <p:sp>
        <p:nvSpPr>
          <p:cNvPr id="124" name="Google Shape;124;p32"/>
          <p:cNvSpPr txBox="1"/>
          <p:nvPr>
            <p:ph idx="1" type="subTitle"/>
          </p:nvPr>
        </p:nvSpPr>
        <p:spPr>
          <a:xfrm>
            <a:off x="457200" y="206010"/>
            <a:ext cx="8229300" cy="397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25" name="Shape 125"/>
        <p:cNvGrpSpPr/>
        <p:nvPr/>
      </p:nvGrpSpPr>
      <p:grpSpPr>
        <a:xfrm>
          <a:off x="0" y="0"/>
          <a:ext cx="0" cy="0"/>
          <a:chOff x="0" y="0"/>
          <a:chExt cx="0" cy="0"/>
        </a:xfrm>
      </p:grpSpPr>
      <p:sp>
        <p:nvSpPr>
          <p:cNvPr id="126" name="Google Shape;126;p33"/>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33"/>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8" name="Google Shape;128;p33"/>
          <p:cNvSpPr txBox="1"/>
          <p:nvPr>
            <p:ph idx="2" type="body"/>
          </p:nvPr>
        </p:nvSpPr>
        <p:spPr>
          <a:xfrm>
            <a:off x="467424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9" name="Google Shape;129;p33"/>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30" name="Shape 130"/>
        <p:cNvGrpSpPr/>
        <p:nvPr/>
      </p:nvGrpSpPr>
      <p:grpSpPr>
        <a:xfrm>
          <a:off x="0" y="0"/>
          <a:ext cx="0" cy="0"/>
          <a:chOff x="0" y="0"/>
          <a:chExt cx="0" cy="0"/>
        </a:xfrm>
      </p:grpSpPr>
      <p:sp>
        <p:nvSpPr>
          <p:cNvPr id="131" name="Google Shape;131;p34"/>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34"/>
          <p:cNvSpPr txBox="1"/>
          <p:nvPr>
            <p:ph idx="1" type="body"/>
          </p:nvPr>
        </p:nvSpPr>
        <p:spPr>
          <a:xfrm>
            <a:off x="457200" y="1200150"/>
            <a:ext cx="4015800" cy="3394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33" name="Google Shape;133;p34"/>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34" name="Google Shape;134;p34"/>
          <p:cNvSpPr txBox="1"/>
          <p:nvPr>
            <p:ph idx="3"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35" name="Shape 135"/>
        <p:cNvGrpSpPr/>
        <p:nvPr/>
      </p:nvGrpSpPr>
      <p:grpSpPr>
        <a:xfrm>
          <a:off x="0" y="0"/>
          <a:ext cx="0" cy="0"/>
          <a:chOff x="0" y="0"/>
          <a:chExt cx="0" cy="0"/>
        </a:xfrm>
      </p:grpSpPr>
      <p:sp>
        <p:nvSpPr>
          <p:cNvPr id="136" name="Google Shape;136;p35"/>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35"/>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38" name="Google Shape;138;p35"/>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39" name="Google Shape;139;p35"/>
          <p:cNvSpPr txBox="1"/>
          <p:nvPr>
            <p:ph idx="3"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40" name="Shape 140"/>
        <p:cNvGrpSpPr/>
        <p:nvPr/>
      </p:nvGrpSpPr>
      <p:grpSpPr>
        <a:xfrm>
          <a:off x="0" y="0"/>
          <a:ext cx="0" cy="0"/>
          <a:chOff x="0" y="0"/>
          <a:chExt cx="0" cy="0"/>
        </a:xfrm>
      </p:grpSpPr>
      <p:sp>
        <p:nvSpPr>
          <p:cNvPr id="141" name="Google Shape;141;p36"/>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36"/>
          <p:cNvSpPr txBox="1"/>
          <p:nvPr>
            <p:ph idx="1" type="body"/>
          </p:nvPr>
        </p:nvSpPr>
        <p:spPr>
          <a:xfrm>
            <a:off x="457200" y="120015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3" name="Google Shape;143;p36"/>
          <p:cNvSpPr txBox="1"/>
          <p:nvPr>
            <p:ph idx="2" type="body"/>
          </p:nvPr>
        </p:nvSpPr>
        <p:spPr>
          <a:xfrm>
            <a:off x="457200" y="2973240"/>
            <a:ext cx="82293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44" name="Shape 144"/>
        <p:cNvGrpSpPr/>
        <p:nvPr/>
      </p:nvGrpSpPr>
      <p:grpSpPr>
        <a:xfrm>
          <a:off x="0" y="0"/>
          <a:ext cx="0" cy="0"/>
          <a:chOff x="0" y="0"/>
          <a:chExt cx="0" cy="0"/>
        </a:xfrm>
      </p:grpSpPr>
      <p:sp>
        <p:nvSpPr>
          <p:cNvPr id="145" name="Google Shape;145;p37"/>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6" name="Google Shape;146;p37"/>
          <p:cNvSpPr txBox="1"/>
          <p:nvPr>
            <p:ph idx="1" type="body"/>
          </p:nvPr>
        </p:nvSpPr>
        <p:spPr>
          <a:xfrm>
            <a:off x="45720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7" name="Google Shape;147;p37"/>
          <p:cNvSpPr txBox="1"/>
          <p:nvPr>
            <p:ph idx="2" type="body"/>
          </p:nvPr>
        </p:nvSpPr>
        <p:spPr>
          <a:xfrm>
            <a:off x="4674240" y="120015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8" name="Google Shape;148;p37"/>
          <p:cNvSpPr txBox="1"/>
          <p:nvPr>
            <p:ph idx="3" type="body"/>
          </p:nvPr>
        </p:nvSpPr>
        <p:spPr>
          <a:xfrm>
            <a:off x="45720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49" name="Google Shape;149;p37"/>
          <p:cNvSpPr txBox="1"/>
          <p:nvPr>
            <p:ph idx="4" type="body"/>
          </p:nvPr>
        </p:nvSpPr>
        <p:spPr>
          <a:xfrm>
            <a:off x="4674240" y="2973240"/>
            <a:ext cx="40158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50" name="Shape 150"/>
        <p:cNvGrpSpPr/>
        <p:nvPr/>
      </p:nvGrpSpPr>
      <p:grpSpPr>
        <a:xfrm>
          <a:off x="0" y="0"/>
          <a:ext cx="0" cy="0"/>
          <a:chOff x="0" y="0"/>
          <a:chExt cx="0" cy="0"/>
        </a:xfrm>
      </p:grpSpPr>
      <p:sp>
        <p:nvSpPr>
          <p:cNvPr id="151" name="Google Shape;151;p38"/>
          <p:cNvSpPr txBox="1"/>
          <p:nvPr>
            <p:ph type="title"/>
          </p:nvPr>
        </p:nvSpPr>
        <p:spPr>
          <a:xfrm>
            <a:off x="457200" y="206010"/>
            <a:ext cx="8229300" cy="857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2" name="Google Shape;152;p38"/>
          <p:cNvSpPr txBox="1"/>
          <p:nvPr>
            <p:ph idx="1" type="body"/>
          </p:nvPr>
        </p:nvSpPr>
        <p:spPr>
          <a:xfrm>
            <a:off x="45720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3" name="Google Shape;153;p38"/>
          <p:cNvSpPr txBox="1"/>
          <p:nvPr>
            <p:ph idx="2" type="body"/>
          </p:nvPr>
        </p:nvSpPr>
        <p:spPr>
          <a:xfrm>
            <a:off x="323964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4" name="Google Shape;154;p38"/>
          <p:cNvSpPr txBox="1"/>
          <p:nvPr>
            <p:ph idx="3" type="body"/>
          </p:nvPr>
        </p:nvSpPr>
        <p:spPr>
          <a:xfrm>
            <a:off x="6022080" y="120015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5" name="Google Shape;155;p38"/>
          <p:cNvSpPr txBox="1"/>
          <p:nvPr>
            <p:ph idx="4" type="body"/>
          </p:nvPr>
        </p:nvSpPr>
        <p:spPr>
          <a:xfrm>
            <a:off x="45720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6" name="Google Shape;156;p38"/>
          <p:cNvSpPr txBox="1"/>
          <p:nvPr>
            <p:ph idx="5" type="body"/>
          </p:nvPr>
        </p:nvSpPr>
        <p:spPr>
          <a:xfrm>
            <a:off x="323964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57" name="Google Shape;157;p38"/>
          <p:cNvSpPr txBox="1"/>
          <p:nvPr>
            <p:ph idx="6" type="body"/>
          </p:nvPr>
        </p:nvSpPr>
        <p:spPr>
          <a:xfrm>
            <a:off x="6022080" y="2973240"/>
            <a:ext cx="2649600" cy="1618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1597860"/>
            <a:ext cx="7772100" cy="1102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2" name="Google Shape;52;p13"/>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3" name="Google Shape;53;p13"/>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4" name="Google Shape;54;p13"/>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
        <p:nvSpPr>
          <p:cNvPr id="55" name="Google Shape;55;p13"/>
          <p:cNvSpPr txBox="1"/>
          <p:nvPr>
            <p:ph idx="1" type="body"/>
          </p:nvPr>
        </p:nvSpPr>
        <p:spPr>
          <a:xfrm>
            <a:off x="457200" y="1203390"/>
            <a:ext cx="8229300" cy="2983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457200" y="206010"/>
            <a:ext cx="8229300" cy="85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6" name="Google Shape;106;p26"/>
          <p:cNvSpPr txBox="1"/>
          <p:nvPr>
            <p:ph idx="1" type="body"/>
          </p:nvPr>
        </p:nvSpPr>
        <p:spPr>
          <a:xfrm>
            <a:off x="457200" y="1200150"/>
            <a:ext cx="8229300" cy="33942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7" name="Google Shape;107;p26"/>
          <p:cNvSpPr txBox="1"/>
          <p:nvPr>
            <p:ph idx="10" type="dt"/>
          </p:nvPr>
        </p:nvSpPr>
        <p:spPr>
          <a:xfrm>
            <a:off x="457200" y="4767390"/>
            <a:ext cx="21333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8" name="Google Shape;108;p26"/>
          <p:cNvSpPr txBox="1"/>
          <p:nvPr>
            <p:ph idx="11" type="ftr"/>
          </p:nvPr>
        </p:nvSpPr>
        <p:spPr>
          <a:xfrm>
            <a:off x="3124080" y="4767390"/>
            <a:ext cx="2895000" cy="273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9" name="Google Shape;109;p26"/>
          <p:cNvSpPr txBox="1"/>
          <p:nvPr>
            <p:ph idx="12" type="sldNum"/>
          </p:nvPr>
        </p:nvSpPr>
        <p:spPr>
          <a:xfrm>
            <a:off x="6553080" y="4767390"/>
            <a:ext cx="2133300" cy="273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c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8.jp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15.jpg"/><Relationship Id="rId7" Type="http://schemas.openxmlformats.org/officeDocument/2006/relationships/image" Target="../media/image2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18.jp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15.jpg"/><Relationship Id="rId7"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2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2" name="Shape 162"/>
        <p:cNvGrpSpPr/>
        <p:nvPr/>
      </p:nvGrpSpPr>
      <p:grpSpPr>
        <a:xfrm>
          <a:off x="0" y="0"/>
          <a:ext cx="0" cy="0"/>
          <a:chOff x="0" y="0"/>
          <a:chExt cx="0" cy="0"/>
        </a:xfrm>
      </p:grpSpPr>
      <p:pic>
        <p:nvPicPr>
          <p:cNvPr id="163" name="Google Shape;163;p39"/>
          <p:cNvPicPr preferRelativeResize="0"/>
          <p:nvPr/>
        </p:nvPicPr>
        <p:blipFill>
          <a:blip r:embed="rId3">
            <a:alphaModFix/>
          </a:blip>
          <a:stretch>
            <a:fillRect/>
          </a:stretch>
        </p:blipFill>
        <p:spPr>
          <a:xfrm>
            <a:off x="2474125" y="12"/>
            <a:ext cx="3873100" cy="51434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8"/>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17" name="Google Shape;217;p48"/>
          <p:cNvSpPr/>
          <p:nvPr/>
        </p:nvSpPr>
        <p:spPr>
          <a:xfrm>
            <a:off x="751640" y="1061695"/>
            <a:ext cx="4571700" cy="3565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r>
              <a:rPr b="1" i="0" lang="cs" u="none" cap="none" strike="noStrike">
                <a:solidFill>
                  <a:srgbClr val="D21E1E"/>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a:t>
            </a:r>
            <a:r>
              <a:rPr b="1" i="0" lang="cs" u="none" cap="none" strike="noStrike">
                <a:solidFill>
                  <a:srgbClr val="D21E1E"/>
                </a:solidFill>
                <a:latin typeface="Courier New"/>
                <a:ea typeface="Courier New"/>
                <a:cs typeface="Courier New"/>
                <a:sym typeface="Courier New"/>
              </a:rPr>
              <a:t>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p:txBody>
      </p:sp>
      <p:pic>
        <p:nvPicPr>
          <p:cNvPr id="218" name="Google Shape;218;p48"/>
          <p:cNvPicPr preferRelativeResize="0"/>
          <p:nvPr/>
        </p:nvPicPr>
        <p:blipFill>
          <a:blip r:embed="rId3">
            <a:alphaModFix/>
          </a:blip>
          <a:stretch>
            <a:fillRect/>
          </a:stretch>
        </p:blipFill>
        <p:spPr>
          <a:xfrm>
            <a:off x="5570815" y="912460"/>
            <a:ext cx="2562225" cy="371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9"/>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25" name="Google Shape;225;p49"/>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a:t>
            </a:r>
            <a:r>
              <a:rPr b="1" i="0" lang="cs" u="none" cap="none" strike="noStrike">
                <a:solidFill>
                  <a:srgbClr val="D21E1E"/>
                </a:solidFill>
                <a:latin typeface="Courier New"/>
                <a:ea typeface="Courier New"/>
                <a:cs typeface="Courier New"/>
                <a:sym typeface="Courier New"/>
              </a:rPr>
              <a:t>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pic>
        <p:nvPicPr>
          <p:cNvPr id="226" name="Google Shape;226;p49"/>
          <p:cNvPicPr preferRelativeResize="0"/>
          <p:nvPr/>
        </p:nvPicPr>
        <p:blipFill>
          <a:blip r:embed="rId3">
            <a:alphaModFix/>
          </a:blip>
          <a:stretch>
            <a:fillRect/>
          </a:stretch>
        </p:blipFill>
        <p:spPr>
          <a:xfrm>
            <a:off x="5589815" y="1018535"/>
            <a:ext cx="2562225" cy="37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50"/>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33" name="Google Shape;233;p50"/>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a:t>
            </a:r>
            <a:r>
              <a:rPr b="1" i="0" lang="cs" u="none" cap="none" strike="noStrike">
                <a:solidFill>
                  <a:srgbClr val="D21E1E"/>
                </a:solidFill>
                <a:latin typeface="Courier New"/>
                <a:ea typeface="Courier New"/>
                <a:cs typeface="Courier New"/>
                <a:sym typeface="Courier New"/>
              </a:rPr>
              <a:t>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pic>
        <p:nvPicPr>
          <p:cNvPr id="234" name="Google Shape;234;p50"/>
          <p:cNvPicPr preferRelativeResize="0"/>
          <p:nvPr/>
        </p:nvPicPr>
        <p:blipFill>
          <a:blip r:embed="rId3">
            <a:alphaModFix/>
          </a:blip>
          <a:stretch>
            <a:fillRect/>
          </a:stretch>
        </p:blipFill>
        <p:spPr>
          <a:xfrm>
            <a:off x="5551665" y="971010"/>
            <a:ext cx="2562225" cy="371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51"/>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41" name="Google Shape;241;p51"/>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a:t>
            </a:r>
            <a:r>
              <a:rPr b="1" i="0" lang="cs" u="none" cap="none" strike="noStrike">
                <a:solidFill>
                  <a:srgbClr val="D21E1E"/>
                </a:solidFill>
                <a:latin typeface="Courier New"/>
                <a:ea typeface="Courier New"/>
                <a:cs typeface="Courier New"/>
                <a:sym typeface="Courier New"/>
              </a:rPr>
              <a:t>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lang="cs">
                <a:solidFill>
                  <a:srgbClr val="D21E1E"/>
                </a:solidFill>
              </a:rPr>
              <a:t>}</a:t>
            </a:r>
            <a:endParaRPr b="1" i="0" u="none" cap="none" strike="noStrike">
              <a:solidFill>
                <a:srgbClr val="D21E1E"/>
              </a:solidFil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D21E1E"/>
                </a:solidFill>
                <a:latin typeface="Courier New"/>
                <a:ea typeface="Courier New"/>
                <a:cs typeface="Courier New"/>
                <a:sym typeface="Courier New"/>
              </a:rPr>
              <a:t>private void</a:t>
            </a:r>
            <a:r>
              <a:rPr b="1" i="0" lang="cs" u="none" cap="none" strike="noStrike">
                <a:solidFill>
                  <a:srgbClr val="660066"/>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cxnSp>
        <p:nvCxnSpPr>
          <p:cNvPr id="242" name="Google Shape;242;p51"/>
          <p:cNvCxnSpPr/>
          <p:nvPr/>
        </p:nvCxnSpPr>
        <p:spPr>
          <a:xfrm>
            <a:off x="732075" y="3270525"/>
            <a:ext cx="209100" cy="503700"/>
          </a:xfrm>
          <a:prstGeom prst="straightConnector1">
            <a:avLst/>
          </a:prstGeom>
          <a:noFill/>
          <a:ln cap="flat" cmpd="sng" w="38100">
            <a:solidFill>
              <a:srgbClr val="D21E1E"/>
            </a:solidFill>
            <a:prstDash val="solid"/>
            <a:round/>
            <a:headEnd len="med" w="med" type="none"/>
            <a:tailEnd len="med" w="med" type="triangle"/>
          </a:ln>
        </p:spPr>
      </p:cxnSp>
      <p:pic>
        <p:nvPicPr>
          <p:cNvPr id="243" name="Google Shape;243;p51"/>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52"/>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50" name="Google Shape;250;p52"/>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sp>
        <p:nvSpPr>
          <p:cNvPr id="251" name="Google Shape;251;p52"/>
          <p:cNvSpPr/>
          <p:nvPr/>
        </p:nvSpPr>
        <p:spPr>
          <a:xfrm>
            <a:off x="4125605" y="2506050"/>
            <a:ext cx="446400" cy="334800"/>
          </a:xfrm>
          <a:prstGeom prst="ellipse">
            <a:avLst/>
          </a:prstGeom>
          <a:noFill/>
          <a:ln cap="flat" cmpd="sng" w="76300">
            <a:solidFill>
              <a:srgbClr val="00800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52"/>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53"/>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Readable code</a:t>
            </a:r>
            <a:endParaRPr b="1" sz="4800">
              <a:latin typeface="Indie Flower"/>
              <a:ea typeface="Indie Flower"/>
              <a:cs typeface="Indie Flower"/>
              <a:sym typeface="Indie Flower"/>
            </a:endParaRPr>
          </a:p>
        </p:txBody>
      </p:sp>
      <p:sp>
        <p:nvSpPr>
          <p:cNvPr id="259" name="Google Shape;259;p53"/>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sp>
        <p:nvSpPr>
          <p:cNvPr id="260" name="Google Shape;260;p53"/>
          <p:cNvSpPr/>
          <p:nvPr/>
        </p:nvSpPr>
        <p:spPr>
          <a:xfrm>
            <a:off x="4125605" y="2511700"/>
            <a:ext cx="446400" cy="334800"/>
          </a:xfrm>
          <a:prstGeom prst="ellipse">
            <a:avLst/>
          </a:prstGeom>
          <a:noFill/>
          <a:ln cap="flat" cmpd="sng" w="76300">
            <a:solidFill>
              <a:srgbClr val="00800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3"/>
          <p:cNvSpPr/>
          <p:nvPr/>
        </p:nvSpPr>
        <p:spPr>
          <a:xfrm>
            <a:off x="822960" y="3765220"/>
            <a:ext cx="446400" cy="334800"/>
          </a:xfrm>
          <a:prstGeom prst="ellipse">
            <a:avLst/>
          </a:prstGeom>
          <a:noFill/>
          <a:ln cap="flat" cmpd="sng" w="76300">
            <a:solidFill>
              <a:srgbClr val="008000"/>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53"/>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4"/>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Readable code</a:t>
            </a:r>
            <a:endParaRPr b="1" sz="4800">
              <a:latin typeface="Indie Flower"/>
              <a:ea typeface="Indie Flower"/>
              <a:cs typeface="Indie Flower"/>
              <a:sym typeface="Indie Flower"/>
            </a:endParaRPr>
          </a:p>
        </p:txBody>
      </p:sp>
      <p:sp>
        <p:nvSpPr>
          <p:cNvPr id="269" name="Google Shape;269;p54"/>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sp>
        <p:nvSpPr>
          <p:cNvPr id="270" name="Google Shape;270;p54"/>
          <p:cNvSpPr/>
          <p:nvPr/>
        </p:nvSpPr>
        <p:spPr>
          <a:xfrm>
            <a:off x="1020960" y="2777490"/>
            <a:ext cx="248700" cy="961200"/>
          </a:xfrm>
          <a:prstGeom prst="roundRect">
            <a:avLst>
              <a:gd fmla="val 16667" name="adj"/>
            </a:avLst>
          </a:prstGeom>
          <a:solidFill>
            <a:srgbClr val="008000"/>
          </a:solidFill>
          <a:ln cap="flat" cmpd="sng" w="9525">
            <a:solidFill>
              <a:srgbClr val="4A7EBB"/>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54"/>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5"/>
          <p:cNvSpPr/>
          <p:nvPr/>
        </p:nvSpPr>
        <p:spPr>
          <a:xfrm>
            <a:off x="1020960" y="2715390"/>
            <a:ext cx="4545600" cy="1121700"/>
          </a:xfrm>
          <a:prstGeom prst="roundRect">
            <a:avLst>
              <a:gd fmla="val 16667" name="adj"/>
            </a:avLst>
          </a:prstGeom>
          <a:solidFill>
            <a:srgbClr val="C7DA4C"/>
          </a:solidFill>
          <a:ln>
            <a:noFill/>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5"/>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cs" sz="4800">
                <a:solidFill>
                  <a:schemeClr val="dk1"/>
                </a:solidFill>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79" name="Google Shape;279;p55"/>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pic>
        <p:nvPicPr>
          <p:cNvPr id="280" name="Google Shape;280;p55"/>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6"/>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cs" sz="4800">
                <a:solidFill>
                  <a:schemeClr val="dk1"/>
                </a:solidFill>
                <a:latin typeface="Indie Flower"/>
                <a:ea typeface="Indie Flower"/>
                <a:cs typeface="Indie Flower"/>
                <a:sym typeface="Indie Flower"/>
              </a:rPr>
              <a:t>Readable code</a:t>
            </a:r>
            <a:endParaRPr i="0" sz="4800" u="none" cap="none" strike="noStrike">
              <a:latin typeface="Indie Flower"/>
              <a:ea typeface="Indie Flower"/>
              <a:cs typeface="Indie Flower"/>
              <a:sym typeface="Indie Flower"/>
            </a:endParaRPr>
          </a:p>
        </p:txBody>
      </p:sp>
      <p:sp>
        <p:nvSpPr>
          <p:cNvPr id="287" name="Google Shape;287;p56"/>
          <p:cNvSpPr/>
          <p:nvPr/>
        </p:nvSpPr>
        <p:spPr>
          <a:xfrm>
            <a:off x="894240" y="839970"/>
            <a:ext cx="4571700" cy="3976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public void</a:t>
            </a:r>
            <a:r>
              <a:rPr b="1" i="0" lang="cs" u="none" cap="none" strike="noStrike">
                <a:solidFill>
                  <a:srgbClr val="000000"/>
                </a:solidFill>
                <a:latin typeface="Courier New"/>
                <a:ea typeface="Courier New"/>
                <a:cs typeface="Courier New"/>
                <a:sym typeface="Courier New"/>
              </a:rPr>
              <a:t> </a:t>
            </a:r>
            <a:r>
              <a:rPr b="0" i="0" lang="cs" u="none" cap="none" strike="noStrike">
                <a:solidFill>
                  <a:srgbClr val="000000"/>
                </a:solidFill>
                <a:latin typeface="Courier New"/>
                <a:ea typeface="Courier New"/>
                <a:cs typeface="Courier New"/>
                <a:sym typeface="Courier New"/>
              </a:rPr>
              <a:t>run</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	while</a:t>
            </a:r>
            <a:r>
              <a:rPr b="1" i="0" lang="cs" u="none" cap="none" strike="noStrike">
                <a:solidFill>
                  <a:srgbClr val="000000"/>
                </a:solidFill>
                <a:latin typeface="Courier New"/>
                <a:ea typeface="Courier New"/>
                <a:cs typeface="Courier New"/>
                <a:sym typeface="Courier New"/>
              </a:rPr>
              <a:t> (beepersInBag())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findTree();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addLeavesToTree();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addLeavesToTree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climbTree();</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addLeaves();</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descendToGround();</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turnLeft();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660066"/>
                </a:solidFill>
                <a:latin typeface="Courier New"/>
                <a:ea typeface="Courier New"/>
                <a:cs typeface="Courier New"/>
                <a:sym typeface="Courier New"/>
              </a:rPr>
              <a:t>private void </a:t>
            </a:r>
            <a:r>
              <a:rPr b="0" i="0" lang="cs" u="none" cap="none" strike="noStrike">
                <a:solidFill>
                  <a:srgbClr val="000000"/>
                </a:solidFill>
                <a:latin typeface="Courier New"/>
                <a:ea typeface="Courier New"/>
                <a:cs typeface="Courier New"/>
                <a:sym typeface="Courier New"/>
              </a:rPr>
              <a:t>findTree</a:t>
            </a:r>
            <a:r>
              <a:rPr b="1" i="0" lang="cs" u="none" cap="none" strike="noStrike">
                <a:solidFill>
                  <a:srgbClr val="000000"/>
                </a:solidFill>
                <a:latin typeface="Courier New"/>
                <a:ea typeface="Courier New"/>
                <a:cs typeface="Courier New"/>
                <a:sym typeface="Courier New"/>
              </a:rPr>
              <a:t>()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	moveToWall();</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p:txBody>
      </p:sp>
      <p:sp>
        <p:nvSpPr>
          <p:cNvPr id="288" name="Google Shape;288;p56"/>
          <p:cNvSpPr/>
          <p:nvPr/>
        </p:nvSpPr>
        <p:spPr>
          <a:xfrm>
            <a:off x="1020960" y="1139670"/>
            <a:ext cx="248700" cy="961200"/>
          </a:xfrm>
          <a:prstGeom prst="roundRect">
            <a:avLst>
              <a:gd fmla="val 16667" name="adj"/>
            </a:avLst>
          </a:prstGeom>
          <a:solidFill>
            <a:srgbClr val="008000"/>
          </a:solidFill>
          <a:ln cap="flat" cmpd="sng" w="9525">
            <a:solidFill>
              <a:srgbClr val="4A7EBB"/>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6"/>
          <p:cNvSpPr/>
          <p:nvPr/>
        </p:nvSpPr>
        <p:spPr>
          <a:xfrm>
            <a:off x="1446120" y="1289520"/>
            <a:ext cx="248700" cy="437400"/>
          </a:xfrm>
          <a:prstGeom prst="roundRect">
            <a:avLst>
              <a:gd fmla="val 16667" name="adj"/>
            </a:avLst>
          </a:prstGeom>
          <a:solidFill>
            <a:srgbClr val="C7DA4C"/>
          </a:solidFill>
          <a:ln cap="flat" cmpd="sng" w="9525">
            <a:solidFill>
              <a:srgbClr val="C7DA4C"/>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6"/>
          <p:cNvSpPr/>
          <p:nvPr/>
        </p:nvSpPr>
        <p:spPr>
          <a:xfrm>
            <a:off x="1020960" y="2777490"/>
            <a:ext cx="248700" cy="961200"/>
          </a:xfrm>
          <a:prstGeom prst="roundRect">
            <a:avLst>
              <a:gd fmla="val 16667" name="adj"/>
            </a:avLst>
          </a:prstGeom>
          <a:solidFill>
            <a:srgbClr val="008000"/>
          </a:solidFill>
          <a:ln cap="flat" cmpd="sng" w="9525">
            <a:solidFill>
              <a:srgbClr val="4A7EBB"/>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6"/>
          <p:cNvSpPr/>
          <p:nvPr/>
        </p:nvSpPr>
        <p:spPr>
          <a:xfrm>
            <a:off x="1020960" y="4442310"/>
            <a:ext cx="248700" cy="132000"/>
          </a:xfrm>
          <a:prstGeom prst="roundRect">
            <a:avLst>
              <a:gd fmla="val 16667" name="adj"/>
            </a:avLst>
          </a:prstGeom>
          <a:solidFill>
            <a:srgbClr val="008000"/>
          </a:solidFill>
          <a:ln cap="flat" cmpd="sng" w="9525">
            <a:solidFill>
              <a:srgbClr val="4A7EBB"/>
            </a:solidFill>
            <a:prstDash val="solid"/>
            <a:round/>
            <a:headEnd len="sm" w="sm" type="none"/>
            <a:tailEnd len="sm" w="sm" type="none"/>
          </a:ln>
          <a:effectLst>
            <a:outerShdw blurRad="40000" rotWithShape="0" dir="5400000" dist="2304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56"/>
          <p:cNvPicPr preferRelativeResize="0"/>
          <p:nvPr/>
        </p:nvPicPr>
        <p:blipFill>
          <a:blip r:embed="rId3">
            <a:alphaModFix/>
          </a:blip>
          <a:stretch>
            <a:fillRect/>
          </a:stretch>
        </p:blipFill>
        <p:spPr>
          <a:xfrm>
            <a:off x="5570790" y="1102035"/>
            <a:ext cx="2562225" cy="3714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7"/>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Decomposition</a:t>
            </a:r>
            <a:endParaRPr i="0" sz="4800" u="none" cap="none" strike="noStrike">
              <a:latin typeface="Indie Flower"/>
              <a:ea typeface="Indie Flower"/>
              <a:cs typeface="Indie Flower"/>
              <a:sym typeface="Indie Flower"/>
            </a:endParaRPr>
          </a:p>
        </p:txBody>
      </p:sp>
      <p:pic>
        <p:nvPicPr>
          <p:cNvPr id="298" name="Google Shape;298;p57"/>
          <p:cNvPicPr preferRelativeResize="0"/>
          <p:nvPr/>
        </p:nvPicPr>
        <p:blipFill>
          <a:blip r:embed="rId3">
            <a:alphaModFix/>
          </a:blip>
          <a:stretch>
            <a:fillRect/>
          </a:stretch>
        </p:blipFill>
        <p:spPr>
          <a:xfrm>
            <a:off x="1465775" y="703310"/>
            <a:ext cx="6212144" cy="42972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40"/>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8"/>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Decomposition</a:t>
            </a:r>
            <a:endParaRPr i="0" sz="4800" u="none" cap="none" strike="noStrike">
              <a:latin typeface="Indie Flower"/>
              <a:ea typeface="Indie Flower"/>
              <a:cs typeface="Indie Flower"/>
              <a:sym typeface="Indie Flower"/>
            </a:endParaRPr>
          </a:p>
        </p:txBody>
      </p:sp>
      <p:sp>
        <p:nvSpPr>
          <p:cNvPr id="304" name="Google Shape;304;p58"/>
          <p:cNvSpPr txBox="1"/>
          <p:nvPr/>
        </p:nvSpPr>
        <p:spPr>
          <a:xfrm>
            <a:off x="998250" y="665975"/>
            <a:ext cx="5476200" cy="4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rgbClr val="D21E1E"/>
                </a:solidFill>
                <a:latin typeface="Courier New"/>
                <a:ea typeface="Courier New"/>
                <a:cs typeface="Courier New"/>
                <a:sym typeface="Courier New"/>
              </a:rPr>
              <a:t>public void</a:t>
            </a:r>
            <a:r>
              <a:rPr b="1" lang="cs">
                <a:solidFill>
                  <a:srgbClr val="660066"/>
                </a:solidFill>
                <a:latin typeface="Courier New"/>
                <a:ea typeface="Courier New"/>
                <a:cs typeface="Courier New"/>
                <a:sym typeface="Courier New"/>
              </a:rPr>
              <a:t> </a:t>
            </a:r>
            <a:r>
              <a:rPr lang="cs">
                <a:solidFill>
                  <a:schemeClr val="dk1"/>
                </a:solidFill>
                <a:latin typeface="Courier New"/>
                <a:ea typeface="Courier New"/>
                <a:cs typeface="Courier New"/>
                <a:sym typeface="Courier New"/>
              </a:rPr>
              <a:t>run</a:t>
            </a:r>
            <a:r>
              <a:rPr b="1" lang="cs">
                <a:solidFill>
                  <a:schemeClr val="dk1"/>
                </a:solidFill>
                <a:latin typeface="Courier New"/>
                <a:ea typeface="Courier New"/>
                <a:cs typeface="Courier New"/>
                <a:sym typeface="Courier New"/>
              </a:rPr>
              <a:t>() {</a:t>
            </a:r>
            <a:endParaRPr>
              <a:solidFill>
                <a:schemeClr val="dk1"/>
              </a:solidFill>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pickBeeper();</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turnLeft();</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move();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a:solidFill>
                  <a:schemeClr val="dk1"/>
                </a:solidFill>
                <a:latin typeface="Courier New"/>
                <a:ea typeface="Courier New"/>
                <a:cs typeface="Courier New"/>
                <a:sym typeface="Courier New"/>
              </a:rPr>
              <a:t>}</a:t>
            </a:r>
            <a:endParaRPr b="1">
              <a:solidFill>
                <a:schemeClr val="dk1"/>
              </a:solidFill>
              <a:latin typeface="Courier New"/>
              <a:ea typeface="Courier New"/>
              <a:cs typeface="Courier New"/>
              <a:sym typeface="Courier New"/>
            </a:endParaRPr>
          </a:p>
        </p:txBody>
      </p:sp>
      <p:pic>
        <p:nvPicPr>
          <p:cNvPr id="305" name="Google Shape;305;p58"/>
          <p:cNvPicPr preferRelativeResize="0"/>
          <p:nvPr/>
        </p:nvPicPr>
        <p:blipFill>
          <a:blip r:embed="rId3">
            <a:alphaModFix/>
          </a:blip>
          <a:stretch>
            <a:fillRect/>
          </a:stretch>
        </p:blipFill>
        <p:spPr>
          <a:xfrm>
            <a:off x="5875475" y="931485"/>
            <a:ext cx="2362200" cy="3771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9"/>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Decomposition</a:t>
            </a:r>
            <a:endParaRPr i="0" sz="4800" u="none" cap="none" strike="noStrike">
              <a:latin typeface="Indie Flower"/>
              <a:ea typeface="Indie Flower"/>
              <a:cs typeface="Indie Flower"/>
              <a:sym typeface="Indie Flower"/>
            </a:endParaRPr>
          </a:p>
        </p:txBody>
      </p:sp>
      <p:pic>
        <p:nvPicPr>
          <p:cNvPr id="311" name="Google Shape;311;p59"/>
          <p:cNvPicPr preferRelativeResize="0"/>
          <p:nvPr/>
        </p:nvPicPr>
        <p:blipFill>
          <a:blip r:embed="rId3">
            <a:alphaModFix/>
          </a:blip>
          <a:stretch>
            <a:fillRect/>
          </a:stretch>
        </p:blipFill>
        <p:spPr>
          <a:xfrm>
            <a:off x="391425" y="684285"/>
            <a:ext cx="6212144" cy="4297290"/>
          </a:xfrm>
          <a:prstGeom prst="rect">
            <a:avLst/>
          </a:prstGeom>
          <a:noFill/>
          <a:ln>
            <a:noFill/>
          </a:ln>
        </p:spPr>
      </p:pic>
      <p:sp>
        <p:nvSpPr>
          <p:cNvPr id="312" name="Google Shape;312;p59"/>
          <p:cNvSpPr txBox="1"/>
          <p:nvPr/>
        </p:nvSpPr>
        <p:spPr>
          <a:xfrm>
            <a:off x="5989650" y="1112375"/>
            <a:ext cx="3154200" cy="35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s" sz="3000">
                <a:latin typeface="Indie Flower"/>
                <a:ea typeface="Indie Flower"/>
                <a:cs typeface="Indie Flower"/>
                <a:sym typeface="Indie Flower"/>
              </a:rPr>
              <a:t>Collect Newspaper</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a:t>
            </a:r>
            <a:endParaRPr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Exit House</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then</a:t>
            </a:r>
            <a:endParaRPr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PickUpPaper</a:t>
            </a:r>
            <a:endParaRPr b="1" sz="3000">
              <a:latin typeface="Indie Flower"/>
              <a:ea typeface="Indie Flower"/>
              <a:cs typeface="Indie Flower"/>
              <a:sym typeface="Indie Flower"/>
            </a:endParaRPr>
          </a:p>
          <a:p>
            <a:pPr indent="0" lvl="0" marL="0" rtl="0" algn="ctr">
              <a:spcBef>
                <a:spcPts val="0"/>
              </a:spcBef>
              <a:spcAft>
                <a:spcPts val="0"/>
              </a:spcAft>
              <a:buNone/>
            </a:pPr>
            <a:r>
              <a:rPr lang="cs" sz="3000">
                <a:latin typeface="Indie Flower"/>
                <a:ea typeface="Indie Flower"/>
                <a:cs typeface="Indie Flower"/>
                <a:sym typeface="Indie Flower"/>
              </a:rPr>
              <a:t>then</a:t>
            </a:r>
            <a:r>
              <a:rPr b="1" lang="cs" sz="3000">
                <a:latin typeface="Indie Flower"/>
                <a:ea typeface="Indie Flower"/>
                <a:cs typeface="Indie Flower"/>
                <a:sym typeface="Indie Flower"/>
              </a:rPr>
              <a:t> </a:t>
            </a:r>
            <a:endParaRPr b="1" sz="3000">
              <a:latin typeface="Indie Flower"/>
              <a:ea typeface="Indie Flower"/>
              <a:cs typeface="Indie Flower"/>
              <a:sym typeface="Indie Flower"/>
            </a:endParaRPr>
          </a:p>
          <a:p>
            <a:pPr indent="0" lvl="0" marL="0" rtl="0" algn="ctr">
              <a:spcBef>
                <a:spcPts val="0"/>
              </a:spcBef>
              <a:spcAft>
                <a:spcPts val="0"/>
              </a:spcAft>
              <a:buNone/>
            </a:pPr>
            <a:r>
              <a:rPr b="1" lang="cs" sz="3000">
                <a:latin typeface="Indie Flower"/>
                <a:ea typeface="Indie Flower"/>
                <a:cs typeface="Indie Flower"/>
                <a:sym typeface="Indie Flower"/>
              </a:rPr>
              <a:t>ReturnHome</a:t>
            </a:r>
            <a:endParaRPr b="1" sz="3000">
              <a:latin typeface="Indie Flower"/>
              <a:ea typeface="Indie Flower"/>
              <a:cs typeface="Indie Flower"/>
              <a:sym typeface="Indie Flow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60"/>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Decomposition</a:t>
            </a:r>
            <a:endParaRPr i="0" sz="4800" u="none" cap="none" strike="noStrike">
              <a:latin typeface="Indie Flower"/>
              <a:ea typeface="Indie Flower"/>
              <a:cs typeface="Indie Flower"/>
              <a:sym typeface="Indie Flower"/>
            </a:endParaRPr>
          </a:p>
        </p:txBody>
      </p:sp>
      <p:pic>
        <p:nvPicPr>
          <p:cNvPr id="318" name="Google Shape;318;p60"/>
          <p:cNvPicPr preferRelativeResize="0"/>
          <p:nvPr/>
        </p:nvPicPr>
        <p:blipFill>
          <a:blip r:embed="rId3">
            <a:alphaModFix/>
          </a:blip>
          <a:stretch>
            <a:fillRect/>
          </a:stretch>
        </p:blipFill>
        <p:spPr>
          <a:xfrm>
            <a:off x="6056425" y="1026560"/>
            <a:ext cx="2362200" cy="3771900"/>
          </a:xfrm>
          <a:prstGeom prst="rect">
            <a:avLst/>
          </a:prstGeom>
          <a:noFill/>
          <a:ln>
            <a:noFill/>
          </a:ln>
        </p:spPr>
      </p:pic>
      <p:sp>
        <p:nvSpPr>
          <p:cNvPr id="319" name="Google Shape;319;p60"/>
          <p:cNvSpPr txBox="1"/>
          <p:nvPr/>
        </p:nvSpPr>
        <p:spPr>
          <a:xfrm>
            <a:off x="370750" y="752350"/>
            <a:ext cx="2500500" cy="1285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s">
                <a:solidFill>
                  <a:srgbClr val="D21E1E"/>
                </a:solidFill>
                <a:latin typeface="Courier New"/>
                <a:ea typeface="Courier New"/>
                <a:cs typeface="Courier New"/>
                <a:sym typeface="Courier New"/>
              </a:rPr>
              <a:t>public void</a:t>
            </a:r>
            <a:r>
              <a:rPr b="1" lang="cs">
                <a:solidFill>
                  <a:srgbClr val="660066"/>
                </a:solidFill>
                <a:latin typeface="Courier New"/>
                <a:ea typeface="Courier New"/>
                <a:cs typeface="Courier New"/>
                <a:sym typeface="Courier New"/>
              </a:rPr>
              <a:t> </a:t>
            </a:r>
            <a:r>
              <a:rPr b="1" lang="cs">
                <a:solidFill>
                  <a:schemeClr val="dk1"/>
                </a:solidFill>
                <a:latin typeface="Courier New"/>
                <a:ea typeface="Courier New"/>
                <a:cs typeface="Courier New"/>
                <a:sym typeface="Courier New"/>
              </a:rPr>
              <a:t>run</a:t>
            </a:r>
            <a:r>
              <a:rPr b="1" lang="cs">
                <a:solidFill>
                  <a:schemeClr val="dk1"/>
                </a:solidFill>
                <a:latin typeface="Courier New"/>
                <a:ea typeface="Courier New"/>
                <a:cs typeface="Courier New"/>
                <a:sym typeface="Courier New"/>
              </a:rPr>
              <a:t>() {</a:t>
            </a:r>
            <a:endParaRPr>
              <a:solidFill>
                <a:schemeClr val="dk1"/>
              </a:solidFill>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exitHouse();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pickUpPaper();</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cs">
                <a:solidFill>
                  <a:schemeClr val="dk1"/>
                </a:solidFill>
                <a:latin typeface="Courier New"/>
                <a:ea typeface="Courier New"/>
                <a:cs typeface="Courier New"/>
                <a:sym typeface="Courier New"/>
              </a:rPr>
              <a:t>	returnHome();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a:solidFill>
                  <a:schemeClr val="dk1"/>
                </a:solidFill>
                <a:latin typeface="Courier New"/>
                <a:ea typeface="Courier New"/>
                <a:cs typeface="Courier New"/>
                <a:sym typeface="Courier New"/>
              </a:rPr>
              <a:t>}</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
        <p:nvSpPr>
          <p:cNvPr id="320" name="Google Shape;320;p60"/>
          <p:cNvSpPr txBox="1"/>
          <p:nvPr/>
        </p:nvSpPr>
        <p:spPr>
          <a:xfrm>
            <a:off x="3017550" y="2172575"/>
            <a:ext cx="2677500" cy="183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rgbClr val="D21E1E"/>
                </a:solidFill>
                <a:latin typeface="Courier New"/>
                <a:ea typeface="Courier New"/>
                <a:cs typeface="Courier New"/>
                <a:sym typeface="Courier New"/>
              </a:rPr>
              <a:t>private void </a:t>
            </a:r>
            <a:r>
              <a:rPr b="1" lang="cs" sz="1200">
                <a:solidFill>
                  <a:schemeClr val="dk1"/>
                </a:solidFill>
                <a:latin typeface="Courier New"/>
                <a:ea typeface="Courier New"/>
                <a:cs typeface="Courier New"/>
                <a:sym typeface="Courier New"/>
              </a:rPr>
              <a:t>returnHome() {</a:t>
            </a:r>
            <a:endParaRPr b="1" sz="12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turnAround();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turnRight();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1200">
                <a:solidFill>
                  <a:schemeClr val="dk1"/>
                </a:solidFill>
                <a:latin typeface="Courier New"/>
                <a:ea typeface="Courier New"/>
                <a:cs typeface="Courier New"/>
                <a:sym typeface="Courier New"/>
              </a:rPr>
              <a:t>}</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321" name="Google Shape;321;p60"/>
          <p:cNvSpPr txBox="1"/>
          <p:nvPr/>
        </p:nvSpPr>
        <p:spPr>
          <a:xfrm>
            <a:off x="370750" y="2172425"/>
            <a:ext cx="2500500" cy="183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rgbClr val="D21E1E"/>
                </a:solidFill>
                <a:latin typeface="Courier New"/>
                <a:ea typeface="Courier New"/>
                <a:cs typeface="Courier New"/>
                <a:sym typeface="Courier New"/>
              </a:rPr>
              <a:t>private void</a:t>
            </a:r>
            <a:r>
              <a:rPr b="1" lang="cs" sz="1200">
                <a:solidFill>
                  <a:schemeClr val="dk1"/>
                </a:solidFill>
                <a:latin typeface="Courier New"/>
                <a:ea typeface="Courier New"/>
                <a:cs typeface="Courier New"/>
                <a:sym typeface="Courier New"/>
              </a:rPr>
              <a:t> exitHouse()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1200">
                <a:solidFill>
                  <a:schemeClr val="dk1"/>
                </a:solidFill>
                <a:latin typeface="Courier New"/>
                <a:ea typeface="Courier New"/>
                <a:cs typeface="Courier New"/>
                <a:sym typeface="Courier New"/>
              </a:rPr>
              <a:t>	</a:t>
            </a:r>
            <a:r>
              <a:rPr lang="cs" sz="1200">
                <a:solidFill>
                  <a:schemeClr val="dk1"/>
                </a:solidFill>
                <a:latin typeface="Courier New"/>
                <a:ea typeface="Courier New"/>
                <a:cs typeface="Courier New"/>
                <a:sym typeface="Courier New"/>
              </a:rPr>
              <a:t>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turnRight();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turnLeft();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cs" sz="1200">
                <a:solidFill>
                  <a:schemeClr val="dk1"/>
                </a:solidFill>
                <a:latin typeface="Courier New"/>
                <a:ea typeface="Courier New"/>
                <a:cs typeface="Courier New"/>
                <a:sym typeface="Courier New"/>
              </a:rPr>
              <a:t>	move();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1200">
                <a:solidFill>
                  <a:schemeClr val="dk1"/>
                </a:solidFill>
                <a:latin typeface="Courier New"/>
                <a:ea typeface="Courier New"/>
                <a:cs typeface="Courier New"/>
                <a:sym typeface="Courier New"/>
              </a:rPr>
              <a:t>}</a:t>
            </a:r>
            <a:endParaRPr sz="1200"/>
          </a:p>
        </p:txBody>
      </p:sp>
      <p:sp>
        <p:nvSpPr>
          <p:cNvPr id="322" name="Google Shape;322;p60"/>
          <p:cNvSpPr txBox="1"/>
          <p:nvPr/>
        </p:nvSpPr>
        <p:spPr>
          <a:xfrm>
            <a:off x="370750" y="4170200"/>
            <a:ext cx="2804700" cy="69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1200">
                <a:solidFill>
                  <a:srgbClr val="D21E1E"/>
                </a:solidFill>
                <a:latin typeface="Courier New"/>
                <a:ea typeface="Courier New"/>
                <a:cs typeface="Courier New"/>
                <a:sym typeface="Courier New"/>
              </a:rPr>
              <a:t>private void</a:t>
            </a:r>
            <a:r>
              <a:rPr b="1" lang="cs" sz="1200">
                <a:solidFill>
                  <a:schemeClr val="dk1"/>
                </a:solidFill>
                <a:latin typeface="Courier New"/>
                <a:ea typeface="Courier New"/>
                <a:cs typeface="Courier New"/>
                <a:sym typeface="Courier New"/>
              </a:rPr>
              <a:t> pickUpPaper() {</a:t>
            </a:r>
            <a:endParaRPr b="1"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1200">
                <a:solidFill>
                  <a:schemeClr val="dk1"/>
                </a:solidFill>
                <a:latin typeface="Courier New"/>
                <a:ea typeface="Courier New"/>
                <a:cs typeface="Courier New"/>
                <a:sym typeface="Courier New"/>
              </a:rPr>
              <a:t>	</a:t>
            </a:r>
            <a:r>
              <a:rPr lang="cs" sz="1200">
                <a:solidFill>
                  <a:schemeClr val="dk1"/>
                </a:solidFill>
                <a:latin typeface="Courier New"/>
                <a:ea typeface="Courier New"/>
                <a:cs typeface="Courier New"/>
                <a:sym typeface="Courier New"/>
              </a:rPr>
              <a:t>pickBeeper();</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1200">
                <a:solidFill>
                  <a:schemeClr val="dk1"/>
                </a:solidFill>
                <a:latin typeface="Courier New"/>
                <a:ea typeface="Courier New"/>
                <a:cs typeface="Courier New"/>
                <a:sym typeface="Courier New"/>
              </a:rPr>
              <a:t>}</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61"/>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Method names</a:t>
            </a:r>
            <a:endParaRPr i="0" sz="4800" u="none" cap="none" strike="noStrike">
              <a:latin typeface="Indie Flower"/>
              <a:ea typeface="Indie Flower"/>
              <a:cs typeface="Indie Flower"/>
              <a:sym typeface="Indie Flower"/>
            </a:endParaRPr>
          </a:p>
        </p:txBody>
      </p:sp>
      <p:sp>
        <p:nvSpPr>
          <p:cNvPr id="328" name="Google Shape;328;p61"/>
          <p:cNvSpPr txBox="1"/>
          <p:nvPr/>
        </p:nvSpPr>
        <p:spPr>
          <a:xfrm>
            <a:off x="502825" y="865500"/>
            <a:ext cx="5320800" cy="178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s" sz="2400">
                <a:solidFill>
                  <a:srgbClr val="D21E1E"/>
                </a:solidFill>
                <a:latin typeface="Courier New"/>
                <a:ea typeface="Courier New"/>
                <a:cs typeface="Courier New"/>
                <a:sym typeface="Courier New"/>
              </a:rPr>
              <a:t>private void</a:t>
            </a:r>
            <a:r>
              <a:rPr b="1" lang="cs" sz="2400">
                <a:solidFill>
                  <a:schemeClr val="dk1"/>
                </a:solidFill>
                <a:latin typeface="Courier New"/>
                <a:ea typeface="Courier New"/>
                <a:cs typeface="Courier New"/>
                <a:sym typeface="Courier New"/>
              </a:rPr>
              <a:t> b</a:t>
            </a:r>
            <a:r>
              <a:rPr b="1" lang="cs" sz="2400">
                <a:solidFill>
                  <a:schemeClr val="dk1"/>
                </a:solidFill>
                <a:latin typeface="Courier New"/>
                <a:ea typeface="Courier New"/>
                <a:cs typeface="Courier New"/>
                <a:sym typeface="Courier New"/>
              </a:rPr>
              <a:t>estMethodEver()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	</a:t>
            </a:r>
            <a:r>
              <a:rPr lang="cs" sz="2400">
                <a:solidFill>
                  <a:schemeClr val="dk1"/>
                </a:solidFill>
                <a:latin typeface="Courier New"/>
                <a:ea typeface="Courier New"/>
                <a:cs typeface="Courier New"/>
                <a:sym typeface="Courier New"/>
              </a:rPr>
              <a:t>...</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a:t>
            </a:r>
            <a:endParaRPr b="1" sz="2400">
              <a:solidFill>
                <a:schemeClr val="dk1"/>
              </a:solidFill>
              <a:latin typeface="Courier New"/>
              <a:ea typeface="Courier New"/>
              <a:cs typeface="Courier New"/>
              <a:sym typeface="Courier New"/>
            </a:endParaRPr>
          </a:p>
        </p:txBody>
      </p:sp>
      <p:sp>
        <p:nvSpPr>
          <p:cNvPr id="329" name="Google Shape;329;p61"/>
          <p:cNvSpPr txBox="1"/>
          <p:nvPr/>
        </p:nvSpPr>
        <p:spPr>
          <a:xfrm>
            <a:off x="502825" y="2975800"/>
            <a:ext cx="5320800" cy="163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cs" sz="2400">
                <a:solidFill>
                  <a:srgbClr val="D21E1E"/>
                </a:solidFill>
                <a:latin typeface="Courier New"/>
                <a:ea typeface="Courier New"/>
                <a:cs typeface="Courier New"/>
                <a:sym typeface="Courier New"/>
              </a:rPr>
              <a:t>private void</a:t>
            </a:r>
            <a:r>
              <a:rPr b="1" lang="cs" sz="2400">
                <a:solidFill>
                  <a:schemeClr val="dk1"/>
                </a:solidFill>
                <a:latin typeface="Courier New"/>
                <a:ea typeface="Courier New"/>
                <a:cs typeface="Courier New"/>
                <a:sym typeface="Courier New"/>
              </a:rPr>
              <a:t> bestMethodEverBetter()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2400">
                <a:solidFill>
                  <a:schemeClr val="dk1"/>
                </a:solidFill>
                <a:latin typeface="Courier New"/>
                <a:ea typeface="Courier New"/>
                <a:cs typeface="Courier New"/>
                <a:sym typeface="Courier New"/>
              </a:rPr>
              <a:t>	</a:t>
            </a:r>
            <a:r>
              <a:rPr lang="cs" sz="2400">
                <a:solidFill>
                  <a:schemeClr val="dk1"/>
                </a:solidFill>
                <a:latin typeface="Courier New"/>
                <a:ea typeface="Courier New"/>
                <a:cs typeface="Courier New"/>
                <a:sym typeface="Courier New"/>
              </a:rPr>
              <a:t>...</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cs" sz="2400">
                <a:solidFill>
                  <a:schemeClr val="dk1"/>
                </a:solidFill>
                <a:latin typeface="Courier New"/>
                <a:ea typeface="Courier New"/>
                <a:cs typeface="Courier New"/>
                <a:sym typeface="Courier New"/>
              </a:rPr>
              <a:t>}</a:t>
            </a:r>
            <a:endParaRPr sz="2400">
              <a:solidFill>
                <a:schemeClr val="dk1"/>
              </a:solidFill>
            </a:endParaRPr>
          </a:p>
          <a:p>
            <a:pPr indent="0" lvl="0" marL="0" rtl="0" algn="l">
              <a:spcBef>
                <a:spcPts val="0"/>
              </a:spcBef>
              <a:spcAft>
                <a:spcPts val="0"/>
              </a:spcAft>
              <a:buNone/>
            </a:pPr>
            <a:r>
              <a:t/>
            </a:r>
            <a:endParaRPr sz="2400"/>
          </a:p>
        </p:txBody>
      </p:sp>
      <p:pic>
        <p:nvPicPr>
          <p:cNvPr id="330" name="Google Shape;330;p61"/>
          <p:cNvPicPr preferRelativeResize="0"/>
          <p:nvPr/>
        </p:nvPicPr>
        <p:blipFill>
          <a:blip r:embed="rId3">
            <a:alphaModFix/>
          </a:blip>
          <a:stretch>
            <a:fillRect/>
          </a:stretch>
        </p:blipFill>
        <p:spPr>
          <a:xfrm>
            <a:off x="5048700" y="779385"/>
            <a:ext cx="3448050" cy="398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62"/>
          <p:cNvSpPr/>
          <p:nvPr/>
        </p:nvSpPr>
        <p:spPr>
          <a:xfrm>
            <a:off x="0" y="-18090"/>
            <a:ext cx="9143700" cy="559500"/>
          </a:xfrm>
          <a:prstGeom prst="rect">
            <a:avLst/>
          </a:prstGeom>
          <a:solidFill>
            <a:srgbClr val="C7DA4C"/>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cs" sz="4800">
                <a:solidFill>
                  <a:schemeClr val="dk1"/>
                </a:solidFill>
                <a:latin typeface="Indie Flower"/>
                <a:ea typeface="Indie Flower"/>
                <a:cs typeface="Indie Flower"/>
                <a:sym typeface="Indie Flower"/>
              </a:rPr>
              <a:t>Method names</a:t>
            </a:r>
            <a:endParaRPr i="0" sz="4800" u="none" cap="none" strike="noStrike">
              <a:latin typeface="Indie Flower"/>
              <a:ea typeface="Indie Flower"/>
              <a:cs typeface="Indie Flower"/>
              <a:sym typeface="Indie Flower"/>
            </a:endParaRPr>
          </a:p>
        </p:txBody>
      </p:sp>
      <p:sp>
        <p:nvSpPr>
          <p:cNvPr id="336" name="Google Shape;336;p62"/>
          <p:cNvSpPr txBox="1"/>
          <p:nvPr/>
        </p:nvSpPr>
        <p:spPr>
          <a:xfrm>
            <a:off x="713025" y="1060050"/>
            <a:ext cx="5370000" cy="151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s" sz="2400">
                <a:solidFill>
                  <a:srgbClr val="D21E1E"/>
                </a:solidFill>
                <a:latin typeface="Courier New"/>
                <a:ea typeface="Courier New"/>
                <a:cs typeface="Courier New"/>
                <a:sym typeface="Courier New"/>
              </a:rPr>
              <a:t>private void</a:t>
            </a:r>
            <a:r>
              <a:rPr b="1" lang="cs" sz="2400">
                <a:solidFill>
                  <a:schemeClr val="dk1"/>
                </a:solidFill>
                <a:latin typeface="Courier New"/>
                <a:ea typeface="Courier New"/>
                <a:cs typeface="Courier New"/>
                <a:sym typeface="Courier New"/>
              </a:rPr>
              <a:t> turnRight()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	</a:t>
            </a:r>
            <a:r>
              <a:rPr lang="cs" sz="2400">
                <a:solidFill>
                  <a:schemeClr val="dk1"/>
                </a:solidFill>
                <a:latin typeface="Courier New"/>
                <a:ea typeface="Courier New"/>
                <a:cs typeface="Courier New"/>
                <a:sym typeface="Courier New"/>
              </a:rPr>
              <a:t>...</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a:t>
            </a:r>
            <a:endParaRPr sz="2400"/>
          </a:p>
        </p:txBody>
      </p:sp>
      <p:sp>
        <p:nvSpPr>
          <p:cNvPr id="337" name="Google Shape;337;p62"/>
          <p:cNvSpPr txBox="1"/>
          <p:nvPr/>
        </p:nvSpPr>
        <p:spPr>
          <a:xfrm>
            <a:off x="713025" y="2881150"/>
            <a:ext cx="5370000" cy="170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s" sz="2400">
                <a:solidFill>
                  <a:srgbClr val="D21E1E"/>
                </a:solidFill>
                <a:latin typeface="Courier New"/>
                <a:ea typeface="Courier New"/>
                <a:cs typeface="Courier New"/>
                <a:sym typeface="Courier New"/>
              </a:rPr>
              <a:t>private void</a:t>
            </a:r>
            <a:r>
              <a:rPr b="1" lang="cs" sz="2400">
                <a:solidFill>
                  <a:schemeClr val="dk1"/>
                </a:solidFill>
                <a:latin typeface="Courier New"/>
                <a:ea typeface="Courier New"/>
                <a:cs typeface="Courier New"/>
                <a:sym typeface="Courier New"/>
              </a:rPr>
              <a:t> buildColumn() {</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	</a:t>
            </a:r>
            <a:r>
              <a:rPr lang="cs" sz="2400">
                <a:solidFill>
                  <a:schemeClr val="dk1"/>
                </a:solidFill>
                <a:latin typeface="Courier New"/>
                <a:ea typeface="Courier New"/>
                <a:cs typeface="Courier New"/>
                <a:sym typeface="Courier New"/>
              </a:rPr>
              <a:t>...</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cs" sz="2400">
                <a:solidFill>
                  <a:schemeClr val="dk1"/>
                </a:solidFill>
                <a:latin typeface="Courier New"/>
                <a:ea typeface="Courier New"/>
                <a:cs typeface="Courier New"/>
                <a:sym typeface="Courier New"/>
              </a:rPr>
              <a:t>}</a:t>
            </a:r>
            <a:endParaRPr b="1" sz="2400">
              <a:solidFill>
                <a:schemeClr val="dk1"/>
              </a:solidFill>
              <a:latin typeface="Courier New"/>
              <a:ea typeface="Courier New"/>
              <a:cs typeface="Courier New"/>
              <a:sym typeface="Courier New"/>
            </a:endParaRPr>
          </a:p>
        </p:txBody>
      </p:sp>
      <p:pic>
        <p:nvPicPr>
          <p:cNvPr id="338" name="Google Shape;338;p62"/>
          <p:cNvPicPr preferRelativeResize="0"/>
          <p:nvPr/>
        </p:nvPicPr>
        <p:blipFill>
          <a:blip r:embed="rId3">
            <a:alphaModFix/>
          </a:blip>
          <a:stretch>
            <a:fillRect/>
          </a:stretch>
        </p:blipFill>
        <p:spPr>
          <a:xfrm>
            <a:off x="5295725" y="830400"/>
            <a:ext cx="3349900" cy="386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63"/>
          <p:cNvPicPr preferRelativeResize="0"/>
          <p:nvPr/>
        </p:nvPicPr>
        <p:blipFill rotWithShape="1">
          <a:blip r:embed="rId3">
            <a:alphaModFix/>
          </a:blip>
          <a:srcRect b="0" l="0" r="0" t="0"/>
          <a:stretch/>
        </p:blipFill>
        <p:spPr>
          <a:xfrm>
            <a:off x="1766160" y="1759860"/>
            <a:ext cx="1790370" cy="1800090"/>
          </a:xfrm>
          <a:prstGeom prst="rect">
            <a:avLst/>
          </a:prstGeom>
          <a:noFill/>
          <a:ln>
            <a:noFill/>
          </a:ln>
        </p:spPr>
      </p:pic>
      <p:sp>
        <p:nvSpPr>
          <p:cNvPr id="345" name="Google Shape;345;p63"/>
          <p:cNvSpPr/>
          <p:nvPr/>
        </p:nvSpPr>
        <p:spPr>
          <a:xfrm>
            <a:off x="4445280" y="1785240"/>
            <a:ext cx="2710800" cy="705000"/>
          </a:xfrm>
          <a:prstGeom prst="wedgeRoundRectCallout">
            <a:avLst>
              <a:gd fmla="val -61824" name="adj1"/>
              <a:gd fmla="val 41860" name="adj2"/>
              <a:gd fmla="val 16667" name="adj3"/>
            </a:avLst>
          </a:prstGeom>
          <a:solidFill>
            <a:srgbClr val="CFE2F3"/>
          </a:solidFill>
          <a:ln cap="flat" cmpd="sng" w="9525">
            <a:solidFill>
              <a:srgbClr val="0B5394"/>
            </a:solidFill>
            <a:prstDash val="solid"/>
            <a:round/>
            <a:headEnd len="sm" w="sm" type="none"/>
            <a:tailEnd len="sm" w="sm" type="none"/>
          </a:ln>
          <a:effectLst>
            <a:outerShdw blurRad="40000" rotWithShape="0" dir="5400000" dist="20160">
              <a:srgbClr val="000000">
                <a:alpha val="3765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i="0" lang="cs" sz="2800" u="none" cap="none" strike="noStrike">
                <a:solidFill>
                  <a:srgbClr val="000000"/>
                </a:solidFill>
                <a:latin typeface="Indie Flower"/>
                <a:ea typeface="Indie Flower"/>
                <a:cs typeface="Indie Flower"/>
                <a:sym typeface="Indie Flower"/>
              </a:rPr>
              <a:t>I will miss you.</a:t>
            </a:r>
            <a:endParaRPr i="0" sz="2800" u="none" cap="none" strike="noStrike">
              <a:latin typeface="Indie Flower"/>
              <a:ea typeface="Indie Flower"/>
              <a:cs typeface="Indie Flower"/>
              <a:sym typeface="Indie Flower"/>
            </a:endParaRPr>
          </a:p>
        </p:txBody>
      </p:sp>
      <p:sp>
        <p:nvSpPr>
          <p:cNvPr id="346" name="Google Shape;346;p63"/>
          <p:cNvSpPr/>
          <p:nvPr/>
        </p:nvSpPr>
        <p:spPr>
          <a:xfrm>
            <a:off x="150" y="1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See You Later!</a:t>
            </a:r>
            <a:endParaRPr i="0" sz="4800" u="none" cap="none" strike="noStrike">
              <a:latin typeface="Indie Flower"/>
              <a:ea typeface="Indie Flower"/>
              <a:cs typeface="Indie Flower"/>
              <a:sym typeface="Indie Flower"/>
            </a:endParaRPr>
          </a:p>
        </p:txBody>
      </p:sp>
      <p:sp>
        <p:nvSpPr>
          <p:cNvPr id="347" name="Google Shape;347;p63"/>
          <p:cNvSpPr/>
          <p:nvPr/>
        </p:nvSpPr>
        <p:spPr>
          <a:xfrm>
            <a:off x="4445280" y="2604690"/>
            <a:ext cx="2710800" cy="705000"/>
          </a:xfrm>
          <a:prstGeom prst="wedgeRoundRectCallout">
            <a:avLst>
              <a:gd fmla="val -63749" name="adj1"/>
              <a:gd fmla="val 4859" name="adj2"/>
              <a:gd fmla="val 16667" name="adj3"/>
            </a:avLst>
          </a:prstGeom>
          <a:solidFill>
            <a:srgbClr val="CFE2F3"/>
          </a:solidFill>
          <a:ln cap="flat" cmpd="sng" w="9525">
            <a:solidFill>
              <a:srgbClr val="0B5394"/>
            </a:solidFill>
            <a:prstDash val="solid"/>
            <a:round/>
            <a:headEnd len="sm" w="sm" type="none"/>
            <a:tailEnd len="sm" w="sm" type="none"/>
          </a:ln>
          <a:effectLst>
            <a:outerShdw blurRad="40000" rotWithShape="0" dir="5400000" dist="20160">
              <a:srgbClr val="000000">
                <a:alpha val="3765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i="0" lang="cs" sz="2800" u="none" cap="none" strike="noStrike">
                <a:solidFill>
                  <a:srgbClr val="000000"/>
                </a:solidFill>
                <a:latin typeface="Indie Flower"/>
                <a:ea typeface="Indie Flower"/>
                <a:cs typeface="Indie Flower"/>
                <a:sym typeface="Indie Flower"/>
              </a:rPr>
              <a:t>Enjoy Java!</a:t>
            </a:r>
            <a:endParaRPr i="0" sz="2800" u="none" cap="none" strike="noStrike">
              <a:latin typeface="Indie Flower"/>
              <a:ea typeface="Indie Flower"/>
              <a:cs typeface="Indie Flower"/>
              <a:sym typeface="Indie Flower"/>
            </a:endParaRPr>
          </a:p>
        </p:txBody>
      </p:sp>
      <p:sp>
        <p:nvSpPr>
          <p:cNvPr id="348" name="Google Shape;348;p63"/>
          <p:cNvSpPr/>
          <p:nvPr/>
        </p:nvSpPr>
        <p:spPr>
          <a:xfrm>
            <a:off x="4153680" y="3542940"/>
            <a:ext cx="2710800" cy="705000"/>
          </a:xfrm>
          <a:prstGeom prst="wedgeRoundRectCallout">
            <a:avLst>
              <a:gd fmla="val -62466" name="adj1"/>
              <a:gd fmla="val -56193" name="adj2"/>
              <a:gd fmla="val 16667" name="adj3"/>
            </a:avLst>
          </a:prstGeom>
          <a:solidFill>
            <a:srgbClr val="CFE2F3"/>
          </a:solidFill>
          <a:ln cap="flat" cmpd="sng" w="9525">
            <a:solidFill>
              <a:srgbClr val="0B5394"/>
            </a:solidFill>
            <a:prstDash val="solid"/>
            <a:round/>
            <a:headEnd len="sm" w="sm" type="none"/>
            <a:tailEnd len="sm" w="sm" type="none"/>
          </a:ln>
          <a:effectLst>
            <a:outerShdw blurRad="40000" rotWithShape="0" dir="5400000" dist="20160">
              <a:srgbClr val="000000">
                <a:alpha val="37650"/>
              </a:srgbClr>
            </a:outerShdw>
          </a:effectLst>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i="0" lang="cs" sz="2800" u="none" cap="none" strike="noStrike">
                <a:solidFill>
                  <a:srgbClr val="000000"/>
                </a:solidFill>
                <a:latin typeface="Indie Flower"/>
                <a:ea typeface="Indie Flower"/>
                <a:cs typeface="Indie Flower"/>
                <a:sym typeface="Indie Flower"/>
              </a:rPr>
              <a:t>Call me maybe?</a:t>
            </a:r>
            <a:endParaRPr i="0" sz="2800" u="none" cap="none" strike="noStrike">
              <a:latin typeface="Indie Flower"/>
              <a:ea typeface="Indie Flower"/>
              <a:cs typeface="Indie Flower"/>
              <a:sym typeface="Indie Flow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4"/>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Java</a:t>
            </a:r>
            <a:endParaRPr i="0" sz="4800" u="none" cap="none" strike="noStrike">
              <a:latin typeface="Indie Flower"/>
              <a:ea typeface="Indie Flower"/>
              <a:cs typeface="Indie Flower"/>
              <a:sym typeface="Indie Flower"/>
            </a:endParaRPr>
          </a:p>
        </p:txBody>
      </p:sp>
      <p:pic>
        <p:nvPicPr>
          <p:cNvPr id="355" name="Google Shape;355;p64"/>
          <p:cNvPicPr preferRelativeResize="0"/>
          <p:nvPr/>
        </p:nvPicPr>
        <p:blipFill rotWithShape="1">
          <a:blip r:embed="rId3">
            <a:alphaModFix/>
          </a:blip>
          <a:srcRect b="0" l="0" r="0" t="0"/>
          <a:stretch/>
        </p:blipFill>
        <p:spPr>
          <a:xfrm>
            <a:off x="2878695" y="984630"/>
            <a:ext cx="3386610" cy="36501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5"/>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361" name="Google Shape;361;p65"/>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5"/>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5"/>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5"/>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write a console program?</a:t>
            </a:r>
            <a:endParaRPr sz="3000">
              <a:latin typeface="Indie Flower"/>
              <a:ea typeface="Indie Flower"/>
              <a:cs typeface="Indie Flower"/>
              <a:sym typeface="Indie Flower"/>
            </a:endParaRPr>
          </a:p>
        </p:txBody>
      </p:sp>
      <p:sp>
        <p:nvSpPr>
          <p:cNvPr id="365" name="Google Shape;365;p65"/>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What are variables?</a:t>
            </a:r>
            <a:endParaRPr sz="3000">
              <a:latin typeface="Indie Flower"/>
              <a:ea typeface="Indie Flower"/>
              <a:cs typeface="Indie Flower"/>
              <a:sym typeface="Indie Flower"/>
            </a:endParaRPr>
          </a:p>
        </p:txBody>
      </p:sp>
      <p:sp>
        <p:nvSpPr>
          <p:cNvPr id="366" name="Google Shape;366;p65"/>
          <p:cNvSpPr txBox="1"/>
          <p:nvPr/>
        </p:nvSpPr>
        <p:spPr>
          <a:xfrm>
            <a:off x="2431875" y="27392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get user input in a console program?</a:t>
            </a:r>
            <a:endParaRPr sz="3000">
              <a:latin typeface="Indie Flower"/>
              <a:ea typeface="Indie Flower"/>
              <a:cs typeface="Indie Flower"/>
              <a:sym typeface="Indie Flower"/>
            </a:endParaRPr>
          </a:p>
        </p:txBody>
      </p:sp>
      <p:sp>
        <p:nvSpPr>
          <p:cNvPr id="367" name="Google Shape;367;p65"/>
          <p:cNvSpPr/>
          <p:nvPr/>
        </p:nvSpPr>
        <p:spPr>
          <a:xfrm>
            <a:off x="1663400" y="42161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5"/>
          <p:cNvSpPr txBox="1"/>
          <p:nvPr/>
        </p:nvSpPr>
        <p:spPr>
          <a:xfrm>
            <a:off x="2431875" y="39618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use variables?</a:t>
            </a:r>
            <a:endParaRPr sz="3000">
              <a:latin typeface="Indie Flower"/>
              <a:ea typeface="Indie Flower"/>
              <a:cs typeface="Indie Flower"/>
              <a:sym typeface="Indie Flow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2" name="Shape 372"/>
        <p:cNvGrpSpPr/>
        <p:nvPr/>
      </p:nvGrpSpPr>
      <p:grpSpPr>
        <a:xfrm>
          <a:off x="0" y="0"/>
          <a:ext cx="0" cy="0"/>
          <a:chOff x="0" y="0"/>
          <a:chExt cx="0" cy="0"/>
        </a:xfrm>
      </p:grpSpPr>
      <p:sp>
        <p:nvSpPr>
          <p:cNvPr id="373" name="Google Shape;373;p66"/>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Console Program</a:t>
            </a:r>
            <a:endParaRPr i="0" sz="4800" u="none" cap="none" strike="noStrike">
              <a:latin typeface="Indie Flower"/>
              <a:ea typeface="Indie Flower"/>
              <a:cs typeface="Indie Flower"/>
              <a:sym typeface="Indie Flower"/>
            </a:endParaRPr>
          </a:p>
        </p:txBody>
      </p:sp>
      <p:pic>
        <p:nvPicPr>
          <p:cNvPr id="374" name="Google Shape;374;p66"/>
          <p:cNvPicPr preferRelativeResize="0"/>
          <p:nvPr/>
        </p:nvPicPr>
        <p:blipFill>
          <a:blip r:embed="rId3">
            <a:alphaModFix/>
          </a:blip>
          <a:stretch>
            <a:fillRect/>
          </a:stretch>
        </p:blipFill>
        <p:spPr>
          <a:xfrm>
            <a:off x="657775" y="1628250"/>
            <a:ext cx="8583275" cy="3396650"/>
          </a:xfrm>
          <a:prstGeom prst="rect">
            <a:avLst/>
          </a:prstGeom>
          <a:noFill/>
          <a:ln>
            <a:noFill/>
          </a:ln>
        </p:spPr>
      </p:pic>
      <p:sp>
        <p:nvSpPr>
          <p:cNvPr id="375" name="Google Shape;375;p66"/>
          <p:cNvSpPr txBox="1"/>
          <p:nvPr/>
        </p:nvSpPr>
        <p:spPr>
          <a:xfrm>
            <a:off x="787150" y="981250"/>
            <a:ext cx="62109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a:solidFill>
                  <a:srgbClr val="FFFFFF"/>
                </a:solidFill>
                <a:latin typeface="Consolas"/>
                <a:ea typeface="Consolas"/>
                <a:cs typeface="Consolas"/>
                <a:sym typeface="Consolas"/>
              </a:rPr>
              <a:t>Do you like trains?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cs">
                <a:solidFill>
                  <a:srgbClr val="FFFFFF"/>
                </a:solidFill>
                <a:latin typeface="Consolas"/>
                <a:ea typeface="Consolas"/>
                <a:cs typeface="Consolas"/>
                <a:sym typeface="Consolas"/>
              </a:rPr>
              <a:t>Yes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grpSp>
        <p:nvGrpSpPr>
          <p:cNvPr id="381" name="Google Shape;381;p67"/>
          <p:cNvGrpSpPr/>
          <p:nvPr/>
        </p:nvGrpSpPr>
        <p:grpSpPr>
          <a:xfrm>
            <a:off x="1773900" y="3112285"/>
            <a:ext cx="5401800" cy="1226340"/>
            <a:chOff x="1870200" y="4495680"/>
            <a:chExt cx="5401800" cy="1635120"/>
          </a:xfrm>
        </p:grpSpPr>
        <p:pic>
          <p:nvPicPr>
            <p:cNvPr id="382" name="Google Shape;382;p67"/>
            <p:cNvPicPr preferRelativeResize="0"/>
            <p:nvPr/>
          </p:nvPicPr>
          <p:blipFill rotWithShape="1">
            <a:blip r:embed="rId3">
              <a:alphaModFix/>
            </a:blip>
            <a:srcRect b="0" l="0" r="0" t="0"/>
            <a:stretch/>
          </p:blipFill>
          <p:spPr>
            <a:xfrm>
              <a:off x="1870200" y="4513320"/>
              <a:ext cx="5401800" cy="1617480"/>
            </a:xfrm>
            <a:prstGeom prst="rect">
              <a:avLst/>
            </a:prstGeom>
            <a:noFill/>
            <a:ln>
              <a:noFill/>
            </a:ln>
          </p:spPr>
        </p:pic>
        <p:sp>
          <p:nvSpPr>
            <p:cNvPr id="383" name="Google Shape;383;p67"/>
            <p:cNvSpPr/>
            <p:nvPr/>
          </p:nvSpPr>
          <p:spPr>
            <a:xfrm>
              <a:off x="1905120" y="4495680"/>
              <a:ext cx="5333700" cy="242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1000" u="none" cap="none" strike="noStrike">
                  <a:solidFill>
                    <a:srgbClr val="333333"/>
                  </a:solidFill>
                  <a:latin typeface="Courier New"/>
                  <a:ea typeface="Courier New"/>
                  <a:cs typeface="Courier New"/>
                  <a:sym typeface="Courier New"/>
                </a:rPr>
                <a:t>HelloConsole</a:t>
              </a:r>
              <a:endParaRPr b="0" i="0" sz="1000" u="none" cap="none" strike="noStrike">
                <a:latin typeface="Arial"/>
                <a:ea typeface="Arial"/>
                <a:cs typeface="Arial"/>
                <a:sym typeface="Arial"/>
              </a:endParaRPr>
            </a:p>
          </p:txBody>
        </p:sp>
      </p:grpSp>
      <p:sp>
        <p:nvSpPr>
          <p:cNvPr id="384" name="Google Shape;384;p67"/>
          <p:cNvSpPr/>
          <p:nvPr/>
        </p:nvSpPr>
        <p:spPr>
          <a:xfrm>
            <a:off x="1886040" y="3517020"/>
            <a:ext cx="5028900" cy="250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cs" sz="1600">
                <a:latin typeface="Courier New"/>
                <a:ea typeface="Courier New"/>
                <a:cs typeface="Courier New"/>
                <a:sym typeface="Courier New"/>
              </a:rPr>
              <a:t>Hello world!</a:t>
            </a:r>
            <a:endParaRPr b="0" i="0" sz="1600" u="none" cap="none" strike="noStrike">
              <a:latin typeface="Arial"/>
              <a:ea typeface="Arial"/>
              <a:cs typeface="Arial"/>
              <a:sym typeface="Arial"/>
            </a:endParaRPr>
          </a:p>
        </p:txBody>
      </p:sp>
      <p:sp>
        <p:nvSpPr>
          <p:cNvPr id="385" name="Google Shape;385;p67"/>
          <p:cNvSpPr/>
          <p:nvPr/>
        </p:nvSpPr>
        <p:spPr>
          <a:xfrm>
            <a:off x="533550" y="1075579"/>
            <a:ext cx="8076900" cy="2036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u="none" cap="none" strike="noStrike">
                <a:solidFill>
                  <a:srgbClr val="000000"/>
                </a:solidFill>
                <a:latin typeface="Courier New"/>
                <a:ea typeface="Courier New"/>
                <a:cs typeface="Courier New"/>
                <a:sym typeface="Courier New"/>
              </a:rPr>
              <a:t>import acm.program.*;</a:t>
            </a:r>
            <a:endParaRPr b="1" i="0" u="none" cap="none" strike="noStrike"/>
          </a:p>
          <a:p>
            <a:pPr indent="0" lvl="0" marL="0" marR="0" rtl="0" algn="l">
              <a:lnSpc>
                <a:spcPct val="100000"/>
              </a:lnSpc>
              <a:spcBef>
                <a:spcPts val="0"/>
              </a:spcBef>
              <a:spcAft>
                <a:spcPts val="0"/>
              </a:spcAft>
              <a:buNone/>
            </a:pPr>
            <a:r>
              <a:t/>
            </a:r>
            <a:endParaRPr b="0" i="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u="none" cap="none" strike="noStrike">
                <a:solidFill>
                  <a:srgbClr val="000000"/>
                </a:solidFill>
                <a:latin typeface="Courier New"/>
                <a:ea typeface="Courier New"/>
                <a:cs typeface="Courier New"/>
                <a:sym typeface="Courier New"/>
              </a:rPr>
              <a:t>public class HelloProgram extends ConsoleProgram {</a:t>
            </a:r>
            <a:endParaRPr b="1" i="0" u="none" cap="none" strike="noStrike"/>
          </a:p>
          <a:p>
            <a:pPr indent="0" lvl="0" marL="0" marR="0" rtl="0" algn="l">
              <a:lnSpc>
                <a:spcPct val="100000"/>
              </a:lnSpc>
              <a:spcBef>
                <a:spcPts val="799"/>
              </a:spcBef>
              <a:spcAft>
                <a:spcPts val="0"/>
              </a:spcAft>
              <a:buNone/>
            </a:pPr>
            <a:r>
              <a:rPr b="0" i="0" lang="cs" u="none" cap="none" strike="noStrike">
                <a:solidFill>
                  <a:srgbClr val="000000"/>
                </a:solidFill>
                <a:latin typeface="Courier New"/>
                <a:ea typeface="Courier New"/>
                <a:cs typeface="Courier New"/>
                <a:sym typeface="Courier New"/>
              </a:rPr>
              <a:t>   </a:t>
            </a:r>
            <a:r>
              <a:rPr b="1" i="0" lang="cs" u="none" cap="none" strike="noStrike">
                <a:solidFill>
                  <a:srgbClr val="000000"/>
                </a:solidFill>
                <a:latin typeface="Courier New"/>
                <a:ea typeface="Courier New"/>
                <a:cs typeface="Courier New"/>
                <a:sym typeface="Courier New"/>
              </a:rPr>
              <a:t>public void run() {</a:t>
            </a:r>
            <a:endParaRPr b="1" i="0" u="none" cap="none" strike="noStrike"/>
          </a:p>
          <a:p>
            <a:pPr indent="0" lvl="0" marL="0" marR="0" rtl="0" algn="l">
              <a:lnSpc>
                <a:spcPct val="100000"/>
              </a:lnSpc>
              <a:spcBef>
                <a:spcPts val="400"/>
              </a:spcBef>
              <a:spcAft>
                <a:spcPts val="0"/>
              </a:spcAft>
              <a:buNone/>
            </a:pPr>
            <a:r>
              <a:rPr b="0" i="0" lang="cs" u="none" cap="none" strike="noStrike">
                <a:solidFill>
                  <a:srgbClr val="000000"/>
                </a:solidFill>
                <a:latin typeface="Courier New"/>
                <a:ea typeface="Courier New"/>
                <a:cs typeface="Courier New"/>
                <a:sym typeface="Courier New"/>
              </a:rPr>
              <a:t>      println("</a:t>
            </a:r>
            <a:r>
              <a:rPr lang="cs">
                <a:latin typeface="Courier New"/>
                <a:ea typeface="Courier New"/>
                <a:cs typeface="Courier New"/>
                <a:sym typeface="Courier New"/>
              </a:rPr>
              <a:t>Hello world!</a:t>
            </a:r>
            <a:r>
              <a:rPr b="0" i="0" lang="cs" u="none" cap="none" strike="noStrike">
                <a:solidFill>
                  <a:srgbClr val="000000"/>
                </a:solidFill>
                <a:latin typeface="Courier New"/>
                <a:ea typeface="Courier New"/>
                <a:cs typeface="Courier New"/>
                <a:sym typeface="Courier New"/>
              </a:rPr>
              <a:t>");</a:t>
            </a:r>
            <a:endParaRPr b="0" i="0" u="none" cap="none" strike="noStrike">
              <a:latin typeface="Arial"/>
              <a:ea typeface="Arial"/>
              <a:cs typeface="Arial"/>
              <a:sym typeface="Arial"/>
            </a:endParaRPr>
          </a:p>
          <a:p>
            <a:pPr indent="0" lvl="0" marL="0" marR="0" rtl="0" algn="l">
              <a:lnSpc>
                <a:spcPct val="100000"/>
              </a:lnSpc>
              <a:spcBef>
                <a:spcPts val="400"/>
              </a:spcBef>
              <a:spcAft>
                <a:spcPts val="0"/>
              </a:spcAft>
              <a:buNone/>
            </a:pPr>
            <a:r>
              <a:rPr b="0" i="0" lang="cs" u="none" cap="none" strike="noStrike">
                <a:solidFill>
                  <a:srgbClr val="000000"/>
                </a:solidFill>
                <a:latin typeface="Courier New"/>
                <a:ea typeface="Courier New"/>
                <a:cs typeface="Courier New"/>
                <a:sym typeface="Courier New"/>
              </a:rPr>
              <a:t>   </a:t>
            </a:r>
            <a:r>
              <a:rPr b="1" i="0" lang="cs" u="none" cap="none" strike="noStrike">
                <a:solidFill>
                  <a:srgbClr val="000000"/>
                </a:solidFill>
                <a:latin typeface="Courier New"/>
                <a:ea typeface="Courier New"/>
                <a:cs typeface="Courier New"/>
                <a:sym typeface="Courier New"/>
              </a:rPr>
              <a:t>}</a:t>
            </a:r>
            <a:endParaRPr b="1" i="0" u="none" cap="none" strike="noStrike"/>
          </a:p>
          <a:p>
            <a:pPr indent="0" lvl="0" marL="0" marR="0" rtl="0" algn="l">
              <a:lnSpc>
                <a:spcPct val="100000"/>
              </a:lnSpc>
              <a:spcBef>
                <a:spcPts val="799"/>
              </a:spcBef>
              <a:spcAft>
                <a:spcPts val="0"/>
              </a:spcAft>
              <a:buNone/>
            </a:pPr>
            <a:r>
              <a:rPr b="1" i="0" lang="cs" u="none" cap="none" strike="noStrike">
                <a:solidFill>
                  <a:srgbClr val="000000"/>
                </a:solidFill>
                <a:latin typeface="Courier New"/>
                <a:ea typeface="Courier New"/>
                <a:cs typeface="Courier New"/>
                <a:sym typeface="Courier New"/>
              </a:rPr>
              <a:t>}</a:t>
            </a:r>
            <a:endParaRPr b="1" i="0" u="none" cap="none" strike="noStrike"/>
          </a:p>
        </p:txBody>
      </p:sp>
      <p:sp>
        <p:nvSpPr>
          <p:cNvPr id="386" name="Google Shape;386;p67"/>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Hello World</a:t>
            </a:r>
            <a:endParaRPr i="0" sz="4800" u="none" cap="none" strike="noStrike">
              <a:latin typeface="Indie Flower"/>
              <a:ea typeface="Indie Flower"/>
              <a:cs typeface="Indie Flower"/>
              <a:sym typeface="Indie Flow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41"/>
          <p:cNvSpPr txBox="1"/>
          <p:nvPr/>
        </p:nvSpPr>
        <p:spPr>
          <a:xfrm>
            <a:off x="4159025" y="265500"/>
            <a:ext cx="6371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latin typeface="Indie Flower"/>
                <a:ea typeface="Indie Flower"/>
                <a:cs typeface="Indie Flower"/>
                <a:sym typeface="Indie Flower"/>
              </a:rPr>
              <a:t>Eliška in </a:t>
            </a:r>
            <a:endParaRPr b="1" sz="4800">
              <a:latin typeface="Indie Flower"/>
              <a:ea typeface="Indie Flower"/>
              <a:cs typeface="Indie Flower"/>
              <a:sym typeface="Indie Flower"/>
            </a:endParaRPr>
          </a:p>
          <a:p>
            <a:pPr indent="0" lvl="0" marL="0" rtl="0" algn="l">
              <a:spcBef>
                <a:spcPts val="0"/>
              </a:spcBef>
              <a:spcAft>
                <a:spcPts val="0"/>
              </a:spcAft>
              <a:buNone/>
            </a:pPr>
            <a:r>
              <a:rPr b="1" lang="cs" sz="4800">
                <a:latin typeface="Indie Flower"/>
                <a:ea typeface="Indie Flower"/>
                <a:cs typeface="Indie Flower"/>
                <a:sym typeface="Indie Flower"/>
              </a:rPr>
              <a:t>High School</a:t>
            </a:r>
            <a:endParaRPr b="1" sz="4800">
              <a:latin typeface="Indie Flower"/>
              <a:ea typeface="Indie Flower"/>
              <a:cs typeface="Indie Flower"/>
              <a:sym typeface="Indie Flower"/>
            </a:endParaRPr>
          </a:p>
        </p:txBody>
      </p:sp>
      <p:pic>
        <p:nvPicPr>
          <p:cNvPr id="174" name="Google Shape;174;p41"/>
          <p:cNvPicPr preferRelativeResize="0"/>
          <p:nvPr/>
        </p:nvPicPr>
        <p:blipFill rotWithShape="1">
          <a:blip r:embed="rId3">
            <a:alphaModFix/>
          </a:blip>
          <a:srcRect b="-10339" l="10338" r="0" t="10340"/>
          <a:stretch/>
        </p:blipFill>
        <p:spPr>
          <a:xfrm>
            <a:off x="0" y="0"/>
            <a:ext cx="3857626" cy="5736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8"/>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392" name="Google Shape;392;p68"/>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8"/>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8"/>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8"/>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write a console program?</a:t>
            </a:r>
            <a:endParaRPr sz="3000">
              <a:latin typeface="Indie Flower"/>
              <a:ea typeface="Indie Flower"/>
              <a:cs typeface="Indie Flower"/>
              <a:sym typeface="Indie Flower"/>
            </a:endParaRPr>
          </a:p>
        </p:txBody>
      </p:sp>
      <p:sp>
        <p:nvSpPr>
          <p:cNvPr id="396" name="Google Shape;396;p68"/>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What are variables?</a:t>
            </a:r>
            <a:endParaRPr sz="3000">
              <a:latin typeface="Indie Flower"/>
              <a:ea typeface="Indie Flower"/>
              <a:cs typeface="Indie Flower"/>
              <a:sym typeface="Indie Flower"/>
            </a:endParaRPr>
          </a:p>
        </p:txBody>
      </p:sp>
      <p:sp>
        <p:nvSpPr>
          <p:cNvPr id="397" name="Google Shape;397;p68"/>
          <p:cNvSpPr txBox="1"/>
          <p:nvPr/>
        </p:nvSpPr>
        <p:spPr>
          <a:xfrm>
            <a:off x="2431875" y="27392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get user input in a console program?</a:t>
            </a:r>
            <a:endParaRPr sz="3000">
              <a:latin typeface="Indie Flower"/>
              <a:ea typeface="Indie Flower"/>
              <a:cs typeface="Indie Flower"/>
              <a:sym typeface="Indie Flower"/>
            </a:endParaRPr>
          </a:p>
        </p:txBody>
      </p:sp>
      <p:pic>
        <p:nvPicPr>
          <p:cNvPr id="398" name="Google Shape;398;p68"/>
          <p:cNvPicPr preferRelativeResize="0"/>
          <p:nvPr/>
        </p:nvPicPr>
        <p:blipFill>
          <a:blip r:embed="rId3">
            <a:alphaModFix/>
          </a:blip>
          <a:stretch>
            <a:fillRect/>
          </a:stretch>
        </p:blipFill>
        <p:spPr>
          <a:xfrm>
            <a:off x="1702523" y="747438"/>
            <a:ext cx="924375" cy="774300"/>
          </a:xfrm>
          <a:prstGeom prst="rect">
            <a:avLst/>
          </a:prstGeom>
          <a:noFill/>
          <a:ln>
            <a:noFill/>
          </a:ln>
        </p:spPr>
      </p:pic>
      <p:sp>
        <p:nvSpPr>
          <p:cNvPr id="399" name="Google Shape;399;p68"/>
          <p:cNvSpPr/>
          <p:nvPr/>
        </p:nvSpPr>
        <p:spPr>
          <a:xfrm>
            <a:off x="1663400" y="42161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8"/>
          <p:cNvSpPr txBox="1"/>
          <p:nvPr/>
        </p:nvSpPr>
        <p:spPr>
          <a:xfrm>
            <a:off x="2431875" y="39618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use variables?</a:t>
            </a:r>
            <a:endParaRPr sz="3000">
              <a:latin typeface="Indie Flower"/>
              <a:ea typeface="Indie Flower"/>
              <a:cs typeface="Indie Flower"/>
              <a:sym typeface="Indie Flow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9"/>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9"/>
          <p:cNvSpPr/>
          <p:nvPr/>
        </p:nvSpPr>
        <p:spPr>
          <a:xfrm>
            <a:off x="-152280" y="2050380"/>
            <a:ext cx="9677100" cy="4794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i="0" lang="cs" sz="7200" u="none" cap="none" strike="noStrike">
                <a:solidFill>
                  <a:srgbClr val="FFFFFF"/>
                </a:solidFill>
                <a:latin typeface="Indie Flower"/>
                <a:ea typeface="Indie Flower"/>
                <a:cs typeface="Indie Flower"/>
                <a:sym typeface="Indie Flower"/>
              </a:rPr>
              <a:t>What is a variable?</a:t>
            </a:r>
            <a:endParaRPr i="0" sz="7200" u="none" cap="none" strike="noStrike">
              <a:latin typeface="Indie Flower"/>
              <a:ea typeface="Indie Flower"/>
              <a:cs typeface="Indie Flower"/>
              <a:sym typeface="Indie Flow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70"/>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Variables </a:t>
            </a:r>
            <a:r>
              <a:rPr b="1" lang="cs" sz="4800">
                <a:latin typeface="Indie Flower"/>
                <a:ea typeface="Indie Flower"/>
                <a:cs typeface="Indie Flower"/>
                <a:sym typeface="Indie Flower"/>
              </a:rPr>
              <a:t>in maths</a:t>
            </a:r>
            <a:endParaRPr i="0" sz="4800" u="none" cap="none" strike="noStrike">
              <a:latin typeface="Indie Flower"/>
              <a:ea typeface="Indie Flower"/>
              <a:cs typeface="Indie Flower"/>
              <a:sym typeface="Indie Flower"/>
            </a:endParaRPr>
          </a:p>
        </p:txBody>
      </p:sp>
      <p:sp>
        <p:nvSpPr>
          <p:cNvPr id="413" name="Google Shape;413;p70"/>
          <p:cNvSpPr txBox="1"/>
          <p:nvPr/>
        </p:nvSpPr>
        <p:spPr>
          <a:xfrm>
            <a:off x="1434150" y="2027200"/>
            <a:ext cx="6210900" cy="7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s" sz="6000">
                <a:latin typeface="Indie Flower"/>
                <a:ea typeface="Indie Flower"/>
                <a:cs typeface="Indie Flower"/>
                <a:sym typeface="Indie Flower"/>
              </a:rPr>
              <a:t>2</a:t>
            </a:r>
            <a:r>
              <a:rPr b="1" lang="cs" sz="6000">
                <a:solidFill>
                  <a:srgbClr val="D21E1E"/>
                </a:solidFill>
                <a:latin typeface="Indie Flower"/>
                <a:ea typeface="Indie Flower"/>
                <a:cs typeface="Indie Flower"/>
                <a:sym typeface="Indie Flower"/>
              </a:rPr>
              <a:t>x</a:t>
            </a:r>
            <a:r>
              <a:rPr b="1" lang="cs" sz="6000">
                <a:latin typeface="Indie Flower"/>
                <a:ea typeface="Indie Flower"/>
                <a:cs typeface="Indie Flower"/>
                <a:sym typeface="Indie Flower"/>
              </a:rPr>
              <a:t> + 3</a:t>
            </a:r>
            <a:r>
              <a:rPr b="1" lang="cs" sz="6000">
                <a:solidFill>
                  <a:srgbClr val="D21E1E"/>
                </a:solidFill>
                <a:latin typeface="Indie Flower"/>
                <a:ea typeface="Indie Flower"/>
                <a:cs typeface="Indie Flower"/>
                <a:sym typeface="Indie Flower"/>
              </a:rPr>
              <a:t>x</a:t>
            </a:r>
            <a:r>
              <a:rPr b="1" lang="cs" sz="6000">
                <a:latin typeface="Indie Flower"/>
                <a:ea typeface="Indie Flower"/>
                <a:cs typeface="Indie Flower"/>
                <a:sym typeface="Indie Flower"/>
              </a:rPr>
              <a:t> - 4</a:t>
            </a:r>
            <a:r>
              <a:rPr b="1" lang="cs" sz="6000">
                <a:solidFill>
                  <a:srgbClr val="D21E1E"/>
                </a:solidFill>
                <a:latin typeface="Indie Flower"/>
                <a:ea typeface="Indie Flower"/>
                <a:cs typeface="Indie Flower"/>
                <a:sym typeface="Indie Flower"/>
              </a:rPr>
              <a:t>y</a:t>
            </a:r>
            <a:r>
              <a:rPr b="1" lang="cs" sz="6000">
                <a:latin typeface="Indie Flower"/>
                <a:ea typeface="Indie Flower"/>
                <a:cs typeface="Indie Flower"/>
                <a:sym typeface="Indie Flower"/>
              </a:rPr>
              <a:t> = 0</a:t>
            </a:r>
            <a:endParaRPr b="1" sz="6000">
              <a:latin typeface="Indie Flower"/>
              <a:ea typeface="Indie Flower"/>
              <a:cs typeface="Indie Flower"/>
              <a:sym typeface="Indie Flow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71"/>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Variables </a:t>
            </a:r>
            <a:r>
              <a:rPr b="1" lang="cs" sz="4800">
                <a:latin typeface="Indie Flower"/>
                <a:ea typeface="Indie Flower"/>
                <a:cs typeface="Indie Flower"/>
                <a:sym typeface="Indie Flower"/>
              </a:rPr>
              <a:t>in computer science</a:t>
            </a:r>
            <a:endParaRPr i="0" sz="4800" u="none" cap="none" strike="noStrike">
              <a:latin typeface="Indie Flower"/>
              <a:ea typeface="Indie Flower"/>
              <a:cs typeface="Indie Flower"/>
              <a:sym typeface="Indie Flower"/>
            </a:endParaRPr>
          </a:p>
        </p:txBody>
      </p:sp>
      <p:pic>
        <p:nvPicPr>
          <p:cNvPr id="419" name="Google Shape;419;p71"/>
          <p:cNvPicPr preferRelativeResize="0"/>
          <p:nvPr/>
        </p:nvPicPr>
        <p:blipFill rotWithShape="1">
          <a:blip r:embed="rId3">
            <a:alphaModFix/>
          </a:blip>
          <a:srcRect b="0" l="0" r="0" t="0"/>
          <a:stretch/>
        </p:blipFill>
        <p:spPr>
          <a:xfrm>
            <a:off x="2196190" y="656645"/>
            <a:ext cx="4486860" cy="44868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2"/>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Declaring a variable </a:t>
            </a:r>
            <a:endParaRPr i="0" sz="4800" u="none" cap="none" strike="noStrike">
              <a:latin typeface="Indie Flower"/>
              <a:ea typeface="Indie Flower"/>
              <a:cs typeface="Indie Flower"/>
              <a:sym typeface="Indie Flow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3"/>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Declaring a variable - TYPE</a:t>
            </a:r>
            <a:endParaRPr i="0" sz="4800" u="none" cap="none" strike="noStrike">
              <a:latin typeface="Indie Flower"/>
              <a:ea typeface="Indie Flower"/>
              <a:cs typeface="Indie Flower"/>
              <a:sym typeface="Indie Flower"/>
            </a:endParaRPr>
          </a:p>
        </p:txBody>
      </p:sp>
      <p:sp>
        <p:nvSpPr>
          <p:cNvPr id="432" name="Google Shape;432;p73"/>
          <p:cNvSpPr/>
          <p:nvPr/>
        </p:nvSpPr>
        <p:spPr>
          <a:xfrm>
            <a:off x="2052825" y="1106350"/>
            <a:ext cx="4729800" cy="410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endParaRPr b="0" i="0" sz="3000" u="none" cap="none" strike="noStrike">
              <a:latin typeface="Arial"/>
              <a:ea typeface="Arial"/>
              <a:cs typeface="Arial"/>
              <a:sym typeface="Arial"/>
            </a:endParaRPr>
          </a:p>
        </p:txBody>
      </p:sp>
      <p:pic>
        <p:nvPicPr>
          <p:cNvPr id="433" name="Google Shape;433;p73"/>
          <p:cNvPicPr preferRelativeResize="0"/>
          <p:nvPr/>
        </p:nvPicPr>
        <p:blipFill rotWithShape="1">
          <a:blip r:embed="rId3">
            <a:alphaModFix/>
          </a:blip>
          <a:srcRect b="0" l="0" r="0" t="0"/>
          <a:stretch/>
        </p:blipFill>
        <p:spPr>
          <a:xfrm>
            <a:off x="2796100" y="1516761"/>
            <a:ext cx="3243250" cy="324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4"/>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Declaring a variable - NAME</a:t>
            </a:r>
            <a:endParaRPr i="0" sz="4800" u="none" cap="none" strike="noStrike">
              <a:latin typeface="Indie Flower"/>
              <a:ea typeface="Indie Flower"/>
              <a:cs typeface="Indie Flower"/>
              <a:sym typeface="Indie Flower"/>
            </a:endParaRPr>
          </a:p>
        </p:txBody>
      </p:sp>
      <p:sp>
        <p:nvSpPr>
          <p:cNvPr id="440" name="Google Shape;440;p74"/>
          <p:cNvSpPr/>
          <p:nvPr/>
        </p:nvSpPr>
        <p:spPr>
          <a:xfrm>
            <a:off x="2052825" y="1106350"/>
            <a:ext cx="4729800" cy="410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r>
              <a:rPr lang="cs" sz="3000">
                <a:latin typeface="Courier New"/>
                <a:ea typeface="Courier New"/>
                <a:cs typeface="Courier New"/>
                <a:sym typeface="Courier New"/>
              </a:rPr>
              <a:t>counter</a:t>
            </a:r>
            <a:r>
              <a:rPr b="0" i="0" lang="cs" sz="3000" u="none" cap="none" strike="noStrike">
                <a:solidFill>
                  <a:srgbClr val="000000"/>
                </a:solidFill>
                <a:latin typeface="Courier New"/>
                <a:ea typeface="Courier New"/>
                <a:cs typeface="Courier New"/>
                <a:sym typeface="Courier New"/>
              </a:rPr>
              <a:t> </a:t>
            </a:r>
            <a:endParaRPr b="0" i="0" sz="3000" u="none" cap="none" strike="noStrike">
              <a:latin typeface="Arial"/>
              <a:ea typeface="Arial"/>
              <a:cs typeface="Arial"/>
              <a:sym typeface="Arial"/>
            </a:endParaRPr>
          </a:p>
        </p:txBody>
      </p:sp>
      <p:pic>
        <p:nvPicPr>
          <p:cNvPr id="441" name="Google Shape;441;p74"/>
          <p:cNvPicPr preferRelativeResize="0"/>
          <p:nvPr/>
        </p:nvPicPr>
        <p:blipFill rotWithShape="1">
          <a:blip r:embed="rId3">
            <a:alphaModFix/>
          </a:blip>
          <a:srcRect b="0" l="0" r="0" t="0"/>
          <a:stretch/>
        </p:blipFill>
        <p:spPr>
          <a:xfrm>
            <a:off x="2796100" y="1516761"/>
            <a:ext cx="3243250" cy="3243250"/>
          </a:xfrm>
          <a:prstGeom prst="rect">
            <a:avLst/>
          </a:prstGeom>
          <a:noFill/>
          <a:ln>
            <a:noFill/>
          </a:ln>
        </p:spPr>
      </p:pic>
      <p:sp>
        <p:nvSpPr>
          <p:cNvPr id="442" name="Google Shape;442;p74"/>
          <p:cNvSpPr txBox="1"/>
          <p:nvPr/>
        </p:nvSpPr>
        <p:spPr>
          <a:xfrm rot="-2239452">
            <a:off x="4379183" y="2862742"/>
            <a:ext cx="1672373" cy="7243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2400">
                <a:latin typeface="Consolas"/>
                <a:ea typeface="Consolas"/>
                <a:cs typeface="Consolas"/>
                <a:sym typeface="Consolas"/>
              </a:rPr>
              <a:t>counter</a:t>
            </a:r>
            <a:endParaRPr b="1" sz="240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id="448" name="Google Shape;448;p75"/>
          <p:cNvPicPr preferRelativeResize="0"/>
          <p:nvPr/>
        </p:nvPicPr>
        <p:blipFill rotWithShape="1">
          <a:blip r:embed="rId3">
            <a:alphaModFix/>
          </a:blip>
          <a:srcRect b="0" l="0" r="0" t="0"/>
          <a:stretch/>
        </p:blipFill>
        <p:spPr>
          <a:xfrm>
            <a:off x="2796100" y="1516761"/>
            <a:ext cx="3243250" cy="3243250"/>
          </a:xfrm>
          <a:prstGeom prst="rect">
            <a:avLst/>
          </a:prstGeom>
          <a:noFill/>
          <a:ln>
            <a:noFill/>
          </a:ln>
        </p:spPr>
      </p:pic>
      <p:sp>
        <p:nvSpPr>
          <p:cNvPr id="449" name="Google Shape;449;p75"/>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Declaring a variable - VALUE</a:t>
            </a:r>
            <a:endParaRPr i="0" sz="4800" u="none" cap="none" strike="noStrike">
              <a:latin typeface="Indie Flower"/>
              <a:ea typeface="Indie Flower"/>
              <a:cs typeface="Indie Flower"/>
              <a:sym typeface="Indie Flower"/>
            </a:endParaRPr>
          </a:p>
        </p:txBody>
      </p:sp>
      <p:sp>
        <p:nvSpPr>
          <p:cNvPr id="450" name="Google Shape;450;p75"/>
          <p:cNvSpPr/>
          <p:nvPr/>
        </p:nvSpPr>
        <p:spPr>
          <a:xfrm>
            <a:off x="2052825" y="1106350"/>
            <a:ext cx="4729800" cy="410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r>
              <a:rPr lang="cs" sz="3000">
                <a:latin typeface="Courier New"/>
                <a:ea typeface="Courier New"/>
                <a:cs typeface="Courier New"/>
                <a:sym typeface="Courier New"/>
              </a:rPr>
              <a:t>counter</a:t>
            </a:r>
            <a:r>
              <a:rPr b="0" i="0" lang="cs" sz="3000" u="none" cap="none" strike="noStrike">
                <a:solidFill>
                  <a:srgbClr val="000000"/>
                </a:solidFill>
                <a:latin typeface="Courier New"/>
                <a:ea typeface="Courier New"/>
                <a:cs typeface="Courier New"/>
                <a:sym typeface="Courier New"/>
              </a:rPr>
              <a:t> = 42;</a:t>
            </a:r>
            <a:endParaRPr b="0" i="0" sz="3000" u="none" cap="none" strike="noStrike">
              <a:latin typeface="Arial"/>
              <a:ea typeface="Arial"/>
              <a:cs typeface="Arial"/>
              <a:sym typeface="Arial"/>
            </a:endParaRPr>
          </a:p>
        </p:txBody>
      </p:sp>
      <p:sp>
        <p:nvSpPr>
          <p:cNvPr id="451" name="Google Shape;451;p75"/>
          <p:cNvSpPr txBox="1"/>
          <p:nvPr/>
        </p:nvSpPr>
        <p:spPr>
          <a:xfrm>
            <a:off x="3886575" y="3221200"/>
            <a:ext cx="16725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Consolas"/>
              <a:ea typeface="Consolas"/>
              <a:cs typeface="Consolas"/>
              <a:sym typeface="Consolas"/>
            </a:endParaRPr>
          </a:p>
        </p:txBody>
      </p:sp>
      <p:sp>
        <p:nvSpPr>
          <p:cNvPr id="452" name="Google Shape;452;p75"/>
          <p:cNvSpPr/>
          <p:nvPr/>
        </p:nvSpPr>
        <p:spPr>
          <a:xfrm>
            <a:off x="3607300" y="1874043"/>
            <a:ext cx="1398300" cy="8415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6000" u="none" cap="none" strike="noStrike">
                <a:solidFill>
                  <a:srgbClr val="000000"/>
                </a:solidFill>
                <a:latin typeface="Calibri"/>
                <a:ea typeface="Calibri"/>
                <a:cs typeface="Calibri"/>
                <a:sym typeface="Calibri"/>
              </a:rPr>
              <a:t>42</a:t>
            </a:r>
            <a:endParaRPr b="0" i="0" sz="6000" u="none" cap="none" strike="noStrike">
              <a:latin typeface="Arial"/>
              <a:ea typeface="Arial"/>
              <a:cs typeface="Arial"/>
              <a:sym typeface="Arial"/>
            </a:endParaRPr>
          </a:p>
        </p:txBody>
      </p:sp>
      <p:sp>
        <p:nvSpPr>
          <p:cNvPr id="453" name="Google Shape;453;p75"/>
          <p:cNvSpPr txBox="1"/>
          <p:nvPr/>
        </p:nvSpPr>
        <p:spPr>
          <a:xfrm rot="-2239452">
            <a:off x="4379183" y="2862742"/>
            <a:ext cx="1672373" cy="72434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2400">
                <a:latin typeface="Consolas"/>
                <a:ea typeface="Consolas"/>
                <a:cs typeface="Consolas"/>
                <a:sym typeface="Consolas"/>
              </a:rPr>
              <a:t>counter</a:t>
            </a:r>
            <a:endParaRPr b="1" sz="24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Google Shape;458;p76"/>
          <p:cNvPicPr preferRelativeResize="0"/>
          <p:nvPr/>
        </p:nvPicPr>
        <p:blipFill>
          <a:blip r:embed="rId3">
            <a:alphaModFix/>
          </a:blip>
          <a:stretch>
            <a:fillRect/>
          </a:stretch>
        </p:blipFill>
        <p:spPr>
          <a:xfrm>
            <a:off x="1907276" y="822225"/>
            <a:ext cx="1910600" cy="1910600"/>
          </a:xfrm>
          <a:prstGeom prst="rect">
            <a:avLst/>
          </a:prstGeom>
          <a:noFill/>
          <a:ln>
            <a:noFill/>
          </a:ln>
        </p:spPr>
      </p:pic>
      <p:sp>
        <p:nvSpPr>
          <p:cNvPr id="459" name="Google Shape;459;p76"/>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Variable types</a:t>
            </a:r>
            <a:endParaRPr i="0" sz="4800" u="none" cap="none" strike="noStrike">
              <a:latin typeface="Indie Flower"/>
              <a:ea typeface="Indie Flower"/>
              <a:cs typeface="Indie Flower"/>
              <a:sym typeface="Indie Flower"/>
            </a:endParaRPr>
          </a:p>
        </p:txBody>
      </p:sp>
      <p:pic>
        <p:nvPicPr>
          <p:cNvPr id="460" name="Google Shape;460;p76"/>
          <p:cNvPicPr preferRelativeResize="0"/>
          <p:nvPr/>
        </p:nvPicPr>
        <p:blipFill rotWithShape="1">
          <a:blip r:embed="rId4">
            <a:alphaModFix/>
          </a:blip>
          <a:srcRect b="0" l="0" r="0" t="0"/>
          <a:stretch/>
        </p:blipFill>
        <p:spPr>
          <a:xfrm>
            <a:off x="5725775" y="1523886"/>
            <a:ext cx="3243250" cy="3243250"/>
          </a:xfrm>
          <a:prstGeom prst="rect">
            <a:avLst/>
          </a:prstGeom>
          <a:noFill/>
          <a:ln>
            <a:noFill/>
          </a:ln>
        </p:spPr>
      </p:pic>
      <p:pic>
        <p:nvPicPr>
          <p:cNvPr id="461" name="Google Shape;461;p76"/>
          <p:cNvPicPr preferRelativeResize="0"/>
          <p:nvPr/>
        </p:nvPicPr>
        <p:blipFill rotWithShape="1">
          <a:blip r:embed="rId5">
            <a:alphaModFix/>
          </a:blip>
          <a:srcRect b="0" l="0" r="0" t="0"/>
          <a:stretch/>
        </p:blipFill>
        <p:spPr>
          <a:xfrm>
            <a:off x="3903450" y="822226"/>
            <a:ext cx="2333023" cy="1749523"/>
          </a:xfrm>
          <a:prstGeom prst="rect">
            <a:avLst/>
          </a:prstGeom>
          <a:noFill/>
          <a:ln>
            <a:noFill/>
          </a:ln>
        </p:spPr>
      </p:pic>
      <p:pic>
        <p:nvPicPr>
          <p:cNvPr id="462" name="Google Shape;462;p76"/>
          <p:cNvPicPr preferRelativeResize="0"/>
          <p:nvPr/>
        </p:nvPicPr>
        <p:blipFill>
          <a:blip r:embed="rId6">
            <a:alphaModFix/>
          </a:blip>
          <a:stretch>
            <a:fillRect/>
          </a:stretch>
        </p:blipFill>
        <p:spPr>
          <a:xfrm>
            <a:off x="3205575" y="2732835"/>
            <a:ext cx="2380175" cy="2380175"/>
          </a:xfrm>
          <a:prstGeom prst="rect">
            <a:avLst/>
          </a:prstGeom>
          <a:noFill/>
          <a:ln>
            <a:noFill/>
          </a:ln>
        </p:spPr>
      </p:pic>
      <p:sp>
        <p:nvSpPr>
          <p:cNvPr id="463" name="Google Shape;463;p76"/>
          <p:cNvSpPr txBox="1"/>
          <p:nvPr/>
        </p:nvSpPr>
        <p:spPr>
          <a:xfrm>
            <a:off x="6878725" y="2106700"/>
            <a:ext cx="8088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latin typeface="Consolas"/>
                <a:ea typeface="Consolas"/>
                <a:cs typeface="Consolas"/>
                <a:sym typeface="Consolas"/>
              </a:rPr>
              <a:t>42</a:t>
            </a:r>
            <a:endParaRPr b="1" sz="3600">
              <a:latin typeface="Consolas"/>
              <a:ea typeface="Consolas"/>
              <a:cs typeface="Consolas"/>
              <a:sym typeface="Consolas"/>
            </a:endParaRPr>
          </a:p>
        </p:txBody>
      </p:sp>
      <p:sp>
        <p:nvSpPr>
          <p:cNvPr id="464" name="Google Shape;464;p76"/>
          <p:cNvSpPr txBox="1"/>
          <p:nvPr/>
        </p:nvSpPr>
        <p:spPr>
          <a:xfrm>
            <a:off x="4322948" y="822213"/>
            <a:ext cx="15978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3600">
                <a:latin typeface="Consolas"/>
                <a:ea typeface="Consolas"/>
                <a:cs typeface="Consolas"/>
                <a:sym typeface="Consolas"/>
              </a:rPr>
              <a:t>42.38</a:t>
            </a:r>
            <a:endParaRPr b="1" sz="3600">
              <a:latin typeface="Consolas"/>
              <a:ea typeface="Consolas"/>
              <a:cs typeface="Consolas"/>
              <a:sym typeface="Consolas"/>
            </a:endParaRPr>
          </a:p>
        </p:txBody>
      </p:sp>
      <p:sp>
        <p:nvSpPr>
          <p:cNvPr id="465" name="Google Shape;465;p76"/>
          <p:cNvSpPr txBox="1"/>
          <p:nvPr/>
        </p:nvSpPr>
        <p:spPr>
          <a:xfrm>
            <a:off x="2426150" y="1523875"/>
            <a:ext cx="98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Consolas"/>
                <a:ea typeface="Consolas"/>
                <a:cs typeface="Consolas"/>
                <a:sym typeface="Consolas"/>
              </a:rPr>
              <a:t>‘a’</a:t>
            </a:r>
            <a:endParaRPr sz="3600">
              <a:latin typeface="Consolas"/>
              <a:ea typeface="Consolas"/>
              <a:cs typeface="Consolas"/>
              <a:sym typeface="Consolas"/>
            </a:endParaRPr>
          </a:p>
        </p:txBody>
      </p:sp>
      <p:pic>
        <p:nvPicPr>
          <p:cNvPr id="466" name="Google Shape;466;p76"/>
          <p:cNvPicPr preferRelativeResize="0"/>
          <p:nvPr/>
        </p:nvPicPr>
        <p:blipFill>
          <a:blip r:embed="rId7">
            <a:alphaModFix/>
          </a:blip>
          <a:stretch>
            <a:fillRect/>
          </a:stretch>
        </p:blipFill>
        <p:spPr>
          <a:xfrm>
            <a:off x="626850" y="2518652"/>
            <a:ext cx="2141850" cy="2141850"/>
          </a:xfrm>
          <a:prstGeom prst="rect">
            <a:avLst/>
          </a:prstGeom>
          <a:noFill/>
          <a:ln>
            <a:noFill/>
          </a:ln>
        </p:spPr>
      </p:pic>
      <p:sp>
        <p:nvSpPr>
          <p:cNvPr id="467" name="Google Shape;467;p76"/>
          <p:cNvSpPr txBox="1"/>
          <p:nvPr/>
        </p:nvSpPr>
        <p:spPr>
          <a:xfrm>
            <a:off x="1043425" y="3345375"/>
            <a:ext cx="11994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Consolas"/>
                <a:ea typeface="Consolas"/>
                <a:cs typeface="Consolas"/>
                <a:sym typeface="Consolas"/>
              </a:rPr>
              <a:t>true</a:t>
            </a:r>
            <a:endParaRPr sz="3600">
              <a:latin typeface="Consolas"/>
              <a:ea typeface="Consolas"/>
              <a:cs typeface="Consolas"/>
              <a:sym typeface="Consolas"/>
            </a:endParaRPr>
          </a:p>
        </p:txBody>
      </p:sp>
      <p:sp>
        <p:nvSpPr>
          <p:cNvPr id="468" name="Google Shape;468;p76"/>
          <p:cNvSpPr txBox="1"/>
          <p:nvPr/>
        </p:nvSpPr>
        <p:spPr>
          <a:xfrm rot="-1017169">
            <a:off x="3489966" y="2932107"/>
            <a:ext cx="2090649" cy="8514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600">
                <a:latin typeface="Consolas"/>
                <a:ea typeface="Consolas"/>
                <a:cs typeface="Consolas"/>
                <a:sym typeface="Consolas"/>
              </a:rPr>
              <a:t>“hello”</a:t>
            </a:r>
            <a:endParaRPr sz="3600">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77"/>
          <p:cNvSpPr/>
          <p:nvPr/>
        </p:nvSpPr>
        <p:spPr>
          <a:xfrm>
            <a:off x="150" y="-5044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Variable types in Java</a:t>
            </a:r>
            <a:endParaRPr i="0" sz="4800" u="none" cap="none" strike="noStrike">
              <a:latin typeface="Indie Flower"/>
              <a:ea typeface="Indie Flower"/>
              <a:cs typeface="Indie Flower"/>
              <a:sym typeface="Indie Flower"/>
            </a:endParaRPr>
          </a:p>
        </p:txBody>
      </p:sp>
      <p:sp>
        <p:nvSpPr>
          <p:cNvPr id="474" name="Google Shape;474;p77"/>
          <p:cNvSpPr/>
          <p:nvPr/>
        </p:nvSpPr>
        <p:spPr>
          <a:xfrm>
            <a:off x="444150" y="715425"/>
            <a:ext cx="5760300" cy="4195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3000" u="none" cap="none" strike="noStrike">
                <a:solidFill>
                  <a:srgbClr val="000000"/>
                </a:solidFill>
                <a:latin typeface="Courier New"/>
                <a:ea typeface="Courier New"/>
                <a:cs typeface="Courier New"/>
                <a:sym typeface="Courier New"/>
              </a:rPr>
              <a:t>String</a:t>
            </a:r>
            <a:r>
              <a:rPr b="0" i="0" lang="cs" sz="3000" u="none" cap="none" strike="noStrike">
                <a:solidFill>
                  <a:srgbClr val="000000"/>
                </a:solidFill>
                <a:latin typeface="Courier New"/>
                <a:ea typeface="Courier New"/>
                <a:cs typeface="Courier New"/>
                <a:sym typeface="Courier New"/>
              </a:rPr>
              <a:t> str = </a:t>
            </a:r>
            <a:r>
              <a:rPr b="0" i="0" lang="cs" sz="3000" u="none" cap="none" strike="noStrike">
                <a:solidFill>
                  <a:srgbClr val="3366FF"/>
                </a:solidFill>
                <a:latin typeface="Courier New"/>
                <a:ea typeface="Courier New"/>
                <a:cs typeface="Courier New"/>
                <a:sym typeface="Courier New"/>
              </a:rPr>
              <a:t>“Hi”</a:t>
            </a:r>
            <a:r>
              <a:rPr b="0" i="0" lang="cs" sz="3000" u="none" cap="none" strike="noStrike">
                <a:solidFill>
                  <a:srgbClr val="000000"/>
                </a:solidFill>
                <a:latin typeface="Courier New"/>
                <a:ea typeface="Courier New"/>
                <a:cs typeface="Courier New"/>
                <a:sym typeface="Courier New"/>
              </a:rPr>
              <a:t>;</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int</a:t>
            </a:r>
            <a:r>
              <a:rPr b="0" i="0" lang="cs" sz="3000" u="none" cap="none" strike="noStrike">
                <a:solidFill>
                  <a:srgbClr val="660066"/>
                </a:solidFill>
                <a:latin typeface="Courier New"/>
                <a:ea typeface="Courier New"/>
                <a:cs typeface="Courier New"/>
                <a:sym typeface="Courier New"/>
              </a:rPr>
              <a:t> </a:t>
            </a:r>
            <a:r>
              <a:rPr b="0" i="0" lang="cs" sz="3000" u="none" cap="none" strike="noStrike">
                <a:solidFill>
                  <a:srgbClr val="000000"/>
                </a:solidFill>
                <a:latin typeface="Courier New"/>
                <a:ea typeface="Courier New"/>
                <a:cs typeface="Courier New"/>
                <a:sym typeface="Courier New"/>
              </a:rPr>
              <a:t>num = 5;</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0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sz="3000" u="none" cap="none" strike="noStrike">
                <a:solidFill>
                  <a:srgbClr val="D21E1E"/>
                </a:solidFill>
                <a:latin typeface="Courier New"/>
                <a:ea typeface="Courier New"/>
                <a:cs typeface="Courier New"/>
                <a:sym typeface="Courier New"/>
              </a:rPr>
              <a:t>double</a:t>
            </a:r>
            <a:r>
              <a:rPr b="0" i="0" lang="cs" sz="3000" u="none" cap="none" strike="noStrike">
                <a:solidFill>
                  <a:srgbClr val="660066"/>
                </a:solidFill>
                <a:latin typeface="Courier New"/>
                <a:ea typeface="Courier New"/>
                <a:cs typeface="Courier New"/>
                <a:sym typeface="Courier New"/>
              </a:rPr>
              <a:t> </a:t>
            </a:r>
            <a:r>
              <a:rPr b="0" i="0" lang="cs" sz="3000" u="none" cap="none" strike="noStrike">
                <a:solidFill>
                  <a:srgbClr val="000000"/>
                </a:solidFill>
                <a:latin typeface="Courier New"/>
                <a:ea typeface="Courier New"/>
                <a:cs typeface="Courier New"/>
                <a:sym typeface="Courier New"/>
              </a:rPr>
              <a:t>fraction = 0.2;</a:t>
            </a:r>
            <a:endParaRPr b="0" i="0" sz="3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3000">
              <a:latin typeface="Courier New"/>
              <a:ea typeface="Courier New"/>
              <a:cs typeface="Courier New"/>
              <a:sym typeface="Courier New"/>
            </a:endParaRPr>
          </a:p>
          <a:p>
            <a:pPr indent="0" lvl="0" marL="0" rtl="0" algn="l">
              <a:spcBef>
                <a:spcPts val="0"/>
              </a:spcBef>
              <a:spcAft>
                <a:spcPts val="0"/>
              </a:spcAft>
              <a:buNone/>
            </a:pPr>
            <a:r>
              <a:rPr b="1" lang="cs" sz="3000">
                <a:solidFill>
                  <a:srgbClr val="D21E1E"/>
                </a:solidFill>
                <a:latin typeface="Courier New"/>
                <a:ea typeface="Courier New"/>
                <a:cs typeface="Courier New"/>
                <a:sym typeface="Courier New"/>
              </a:rPr>
              <a:t>boolean</a:t>
            </a:r>
            <a:r>
              <a:rPr lang="cs" sz="3000">
                <a:solidFill>
                  <a:srgbClr val="660066"/>
                </a:solidFill>
                <a:latin typeface="Courier New"/>
                <a:ea typeface="Courier New"/>
                <a:cs typeface="Courier New"/>
                <a:sym typeface="Courier New"/>
              </a:rPr>
              <a:t> </a:t>
            </a:r>
            <a:r>
              <a:rPr lang="cs" sz="3000">
                <a:solidFill>
                  <a:schemeClr val="dk1"/>
                </a:solidFill>
                <a:latin typeface="Courier New"/>
                <a:ea typeface="Courier New"/>
                <a:cs typeface="Courier New"/>
                <a:sym typeface="Courier New"/>
              </a:rPr>
              <a:t>cond = </a:t>
            </a:r>
            <a:r>
              <a:rPr b="1" lang="cs" sz="3000">
                <a:solidFill>
                  <a:srgbClr val="D21E1E"/>
                </a:solidFill>
                <a:latin typeface="Courier New"/>
                <a:ea typeface="Courier New"/>
                <a:cs typeface="Courier New"/>
                <a:sym typeface="Courier New"/>
              </a:rPr>
              <a:t>false</a:t>
            </a:r>
            <a:r>
              <a:rPr lang="cs" sz="3000">
                <a:solidFill>
                  <a:schemeClr val="dk1"/>
                </a:solidFill>
                <a:latin typeface="Courier New"/>
                <a:ea typeface="Courier New"/>
                <a:cs typeface="Courier New"/>
                <a:sym typeface="Courier New"/>
              </a:rPr>
              <a:t>;</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Font typeface="Arial"/>
              <a:buNone/>
            </a:pPr>
            <a:r>
              <a:rPr b="1" lang="cs" sz="3000">
                <a:solidFill>
                  <a:srgbClr val="D21E1E"/>
                </a:solidFill>
                <a:latin typeface="Courier New"/>
                <a:ea typeface="Courier New"/>
                <a:cs typeface="Courier New"/>
                <a:sym typeface="Courier New"/>
              </a:rPr>
              <a:t>char</a:t>
            </a:r>
            <a:r>
              <a:rPr lang="cs" sz="3000">
                <a:solidFill>
                  <a:srgbClr val="660066"/>
                </a:solidFill>
                <a:latin typeface="Courier New"/>
                <a:ea typeface="Courier New"/>
                <a:cs typeface="Courier New"/>
                <a:sym typeface="Courier New"/>
              </a:rPr>
              <a:t> </a:t>
            </a:r>
            <a:r>
              <a:rPr lang="cs" sz="3000">
                <a:solidFill>
                  <a:schemeClr val="dk1"/>
                </a:solidFill>
                <a:latin typeface="Courier New"/>
                <a:ea typeface="Courier New"/>
                <a:cs typeface="Courier New"/>
                <a:sym typeface="Courier New"/>
              </a:rPr>
              <a:t>cond = </a:t>
            </a:r>
            <a:r>
              <a:rPr lang="cs" sz="3000">
                <a:solidFill>
                  <a:srgbClr val="3366FF"/>
                </a:solidFill>
                <a:latin typeface="Courier New"/>
                <a:ea typeface="Courier New"/>
                <a:cs typeface="Courier New"/>
                <a:sym typeface="Courier New"/>
              </a:rPr>
              <a:t>‘X’</a:t>
            </a:r>
            <a:r>
              <a:rPr lang="cs" sz="3000">
                <a:solidFill>
                  <a:schemeClr val="dk1"/>
                </a:solidFill>
                <a:latin typeface="Courier New"/>
                <a:ea typeface="Courier New"/>
                <a:cs typeface="Courier New"/>
                <a:sym typeface="Courier New"/>
              </a:rPr>
              <a:t>;</a:t>
            </a:r>
            <a:endParaRPr sz="3000">
              <a:solidFill>
                <a:schemeClr val="dk1"/>
              </a:solidFill>
              <a:latin typeface="Courier New"/>
              <a:ea typeface="Courier New"/>
              <a:cs typeface="Courier New"/>
              <a:sym typeface="Courier New"/>
            </a:endParaRPr>
          </a:p>
        </p:txBody>
      </p:sp>
      <p:pic>
        <p:nvPicPr>
          <p:cNvPr id="475" name="Google Shape;475;p77"/>
          <p:cNvPicPr preferRelativeResize="0"/>
          <p:nvPr/>
        </p:nvPicPr>
        <p:blipFill>
          <a:blip r:embed="rId3">
            <a:alphaModFix/>
          </a:blip>
          <a:stretch>
            <a:fillRect/>
          </a:stretch>
        </p:blipFill>
        <p:spPr>
          <a:xfrm>
            <a:off x="7567825" y="4248500"/>
            <a:ext cx="716426" cy="716426"/>
          </a:xfrm>
          <a:prstGeom prst="rect">
            <a:avLst/>
          </a:prstGeom>
          <a:noFill/>
          <a:ln>
            <a:noFill/>
          </a:ln>
        </p:spPr>
      </p:pic>
      <p:pic>
        <p:nvPicPr>
          <p:cNvPr id="476" name="Google Shape;476;p77"/>
          <p:cNvPicPr preferRelativeResize="0"/>
          <p:nvPr/>
        </p:nvPicPr>
        <p:blipFill rotWithShape="1">
          <a:blip r:embed="rId4">
            <a:alphaModFix/>
          </a:blip>
          <a:srcRect b="0" l="0" r="0" t="0"/>
          <a:stretch/>
        </p:blipFill>
        <p:spPr>
          <a:xfrm>
            <a:off x="7448363" y="2468874"/>
            <a:ext cx="955364" cy="716424"/>
          </a:xfrm>
          <a:prstGeom prst="rect">
            <a:avLst/>
          </a:prstGeom>
          <a:noFill/>
          <a:ln>
            <a:noFill/>
          </a:ln>
        </p:spPr>
      </p:pic>
      <p:pic>
        <p:nvPicPr>
          <p:cNvPr id="477" name="Google Shape;477;p77"/>
          <p:cNvPicPr preferRelativeResize="0"/>
          <p:nvPr/>
        </p:nvPicPr>
        <p:blipFill rotWithShape="1">
          <a:blip r:embed="rId5">
            <a:alphaModFix/>
          </a:blip>
          <a:srcRect b="0" l="0" r="0" t="0"/>
          <a:stretch/>
        </p:blipFill>
        <p:spPr>
          <a:xfrm>
            <a:off x="7494200" y="1605208"/>
            <a:ext cx="863675" cy="863675"/>
          </a:xfrm>
          <a:prstGeom prst="rect">
            <a:avLst/>
          </a:prstGeom>
          <a:noFill/>
          <a:ln>
            <a:noFill/>
          </a:ln>
        </p:spPr>
      </p:pic>
      <p:pic>
        <p:nvPicPr>
          <p:cNvPr id="478" name="Google Shape;478;p77"/>
          <p:cNvPicPr preferRelativeResize="0"/>
          <p:nvPr/>
        </p:nvPicPr>
        <p:blipFill>
          <a:blip r:embed="rId6">
            <a:alphaModFix/>
          </a:blip>
          <a:stretch>
            <a:fillRect/>
          </a:stretch>
        </p:blipFill>
        <p:spPr>
          <a:xfrm>
            <a:off x="7494200" y="786781"/>
            <a:ext cx="863675" cy="863675"/>
          </a:xfrm>
          <a:prstGeom prst="rect">
            <a:avLst/>
          </a:prstGeom>
          <a:noFill/>
          <a:ln>
            <a:noFill/>
          </a:ln>
        </p:spPr>
      </p:pic>
      <p:pic>
        <p:nvPicPr>
          <p:cNvPr id="479" name="Google Shape;479;p77"/>
          <p:cNvPicPr preferRelativeResize="0"/>
          <p:nvPr/>
        </p:nvPicPr>
        <p:blipFill>
          <a:blip r:embed="rId7">
            <a:alphaModFix/>
          </a:blip>
          <a:stretch>
            <a:fillRect/>
          </a:stretch>
        </p:blipFill>
        <p:spPr>
          <a:xfrm>
            <a:off x="7520563" y="3311426"/>
            <a:ext cx="810950" cy="81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42"/>
          <p:cNvPicPr preferRelativeResize="0"/>
          <p:nvPr/>
        </p:nvPicPr>
        <p:blipFill rotWithShape="1">
          <a:blip r:embed="rId3">
            <a:alphaModFix/>
          </a:blip>
          <a:srcRect b="0" l="0" r="22420" t="0"/>
          <a:stretch/>
        </p:blipFill>
        <p:spPr>
          <a:xfrm>
            <a:off x="-699325" y="0"/>
            <a:ext cx="5931322" cy="5143502"/>
          </a:xfrm>
          <a:prstGeom prst="rect">
            <a:avLst/>
          </a:prstGeom>
          <a:noFill/>
          <a:ln>
            <a:noFill/>
          </a:ln>
        </p:spPr>
      </p:pic>
      <p:sp>
        <p:nvSpPr>
          <p:cNvPr id="180" name="Google Shape;180;p42"/>
          <p:cNvSpPr txBox="1"/>
          <p:nvPr/>
        </p:nvSpPr>
        <p:spPr>
          <a:xfrm>
            <a:off x="5663375" y="309775"/>
            <a:ext cx="6371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latin typeface="Indie Flower"/>
                <a:ea typeface="Indie Flower"/>
                <a:cs typeface="Indie Flower"/>
                <a:sym typeface="Indie Flower"/>
              </a:rPr>
              <a:t>Eliška in </a:t>
            </a:r>
            <a:endParaRPr b="1" sz="4800">
              <a:latin typeface="Indie Flower"/>
              <a:ea typeface="Indie Flower"/>
              <a:cs typeface="Indie Flower"/>
              <a:sym typeface="Indie Flower"/>
            </a:endParaRPr>
          </a:p>
          <a:p>
            <a:pPr indent="0" lvl="0" marL="0" rtl="0" algn="l">
              <a:spcBef>
                <a:spcPts val="0"/>
              </a:spcBef>
              <a:spcAft>
                <a:spcPts val="0"/>
              </a:spcAft>
              <a:buNone/>
            </a:pPr>
            <a:r>
              <a:rPr b="1" lang="cs" sz="4800">
                <a:latin typeface="Indie Flower"/>
                <a:ea typeface="Indie Flower"/>
                <a:cs typeface="Indie Flower"/>
                <a:sym typeface="Indie Flower"/>
              </a:rPr>
              <a:t>College</a:t>
            </a:r>
            <a:endParaRPr b="1" sz="4800">
              <a:latin typeface="Indie Flower"/>
              <a:ea typeface="Indie Flower"/>
              <a:cs typeface="Indie Flower"/>
              <a:sym typeface="Indie Flow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78"/>
          <p:cNvPicPr preferRelativeResize="0"/>
          <p:nvPr/>
        </p:nvPicPr>
        <p:blipFill>
          <a:blip r:embed="rId3">
            <a:alphaModFix/>
          </a:blip>
          <a:stretch>
            <a:fillRect/>
          </a:stretch>
        </p:blipFill>
        <p:spPr>
          <a:xfrm rot="10800000">
            <a:off x="1271700" y="846210"/>
            <a:ext cx="6445935" cy="4297290"/>
          </a:xfrm>
          <a:prstGeom prst="rect">
            <a:avLst/>
          </a:prstGeom>
          <a:noFill/>
          <a:ln>
            <a:noFill/>
          </a:ln>
        </p:spPr>
      </p:pic>
      <p:sp>
        <p:nvSpPr>
          <p:cNvPr id="485" name="Google Shape;485;p78"/>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How heavy are you?</a:t>
            </a:r>
            <a:endParaRPr i="0" sz="4800" u="none" cap="none" strike="noStrike">
              <a:latin typeface="Indie Flower"/>
              <a:ea typeface="Indie Flower"/>
              <a:cs typeface="Indie Flower"/>
              <a:sym typeface="Indie Flow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79"/>
          <p:cNvPicPr preferRelativeResize="0"/>
          <p:nvPr/>
        </p:nvPicPr>
        <p:blipFill>
          <a:blip r:embed="rId3">
            <a:alphaModFix/>
          </a:blip>
          <a:stretch>
            <a:fillRect/>
          </a:stretch>
        </p:blipFill>
        <p:spPr>
          <a:xfrm>
            <a:off x="845325" y="707135"/>
            <a:ext cx="7818681" cy="4297290"/>
          </a:xfrm>
          <a:prstGeom prst="rect">
            <a:avLst/>
          </a:prstGeom>
          <a:noFill/>
          <a:ln>
            <a:noFill/>
          </a:ln>
        </p:spPr>
      </p:pic>
      <p:sp>
        <p:nvSpPr>
          <p:cNvPr id="491" name="Google Shape;491;p79"/>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How Many Children Do </a:t>
            </a:r>
            <a:r>
              <a:rPr b="1" lang="cs" sz="4800">
                <a:latin typeface="Indie Flower"/>
                <a:ea typeface="Indie Flower"/>
                <a:cs typeface="Indie Flower"/>
                <a:sym typeface="Indie Flower"/>
              </a:rPr>
              <a:t>I</a:t>
            </a:r>
            <a:r>
              <a:rPr b="1" i="0" lang="cs" sz="4800" u="none" cap="none" strike="noStrike">
                <a:solidFill>
                  <a:srgbClr val="000000"/>
                </a:solidFill>
                <a:latin typeface="Indie Flower"/>
                <a:ea typeface="Indie Flower"/>
                <a:cs typeface="Indie Flower"/>
                <a:sym typeface="Indie Flower"/>
              </a:rPr>
              <a:t> Have?</a:t>
            </a:r>
            <a:endParaRPr i="0" sz="4800" u="none" cap="none" strike="noStrike">
              <a:latin typeface="Indie Flower"/>
              <a:ea typeface="Indie Flower"/>
              <a:cs typeface="Indie Flower"/>
              <a:sym typeface="Indie Flow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80"/>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497" name="Google Shape;497;p80"/>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0"/>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0"/>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0"/>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write a console program?</a:t>
            </a:r>
            <a:endParaRPr sz="3000">
              <a:latin typeface="Indie Flower"/>
              <a:ea typeface="Indie Flower"/>
              <a:cs typeface="Indie Flower"/>
              <a:sym typeface="Indie Flower"/>
            </a:endParaRPr>
          </a:p>
        </p:txBody>
      </p:sp>
      <p:sp>
        <p:nvSpPr>
          <p:cNvPr id="501" name="Google Shape;501;p80"/>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What are variables?</a:t>
            </a:r>
            <a:endParaRPr sz="3000">
              <a:latin typeface="Indie Flower"/>
              <a:ea typeface="Indie Flower"/>
              <a:cs typeface="Indie Flower"/>
              <a:sym typeface="Indie Flower"/>
            </a:endParaRPr>
          </a:p>
        </p:txBody>
      </p:sp>
      <p:sp>
        <p:nvSpPr>
          <p:cNvPr id="502" name="Google Shape;502;p80"/>
          <p:cNvSpPr txBox="1"/>
          <p:nvPr/>
        </p:nvSpPr>
        <p:spPr>
          <a:xfrm>
            <a:off x="2431875" y="27392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get user input in a console program?</a:t>
            </a:r>
            <a:endParaRPr sz="3000">
              <a:latin typeface="Indie Flower"/>
              <a:ea typeface="Indie Flower"/>
              <a:cs typeface="Indie Flower"/>
              <a:sym typeface="Indie Flower"/>
            </a:endParaRPr>
          </a:p>
        </p:txBody>
      </p:sp>
      <p:pic>
        <p:nvPicPr>
          <p:cNvPr id="503" name="Google Shape;503;p80"/>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504" name="Google Shape;504;p80"/>
          <p:cNvPicPr preferRelativeResize="0"/>
          <p:nvPr/>
        </p:nvPicPr>
        <p:blipFill>
          <a:blip r:embed="rId3">
            <a:alphaModFix/>
          </a:blip>
          <a:stretch>
            <a:fillRect/>
          </a:stretch>
        </p:blipFill>
        <p:spPr>
          <a:xfrm>
            <a:off x="1702523" y="1717938"/>
            <a:ext cx="924375" cy="774300"/>
          </a:xfrm>
          <a:prstGeom prst="rect">
            <a:avLst/>
          </a:prstGeom>
          <a:noFill/>
          <a:ln>
            <a:noFill/>
          </a:ln>
        </p:spPr>
      </p:pic>
      <p:sp>
        <p:nvSpPr>
          <p:cNvPr id="505" name="Google Shape;505;p80"/>
          <p:cNvSpPr/>
          <p:nvPr/>
        </p:nvSpPr>
        <p:spPr>
          <a:xfrm>
            <a:off x="1663400" y="42161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0"/>
          <p:cNvSpPr txBox="1"/>
          <p:nvPr/>
        </p:nvSpPr>
        <p:spPr>
          <a:xfrm>
            <a:off x="2431875" y="39618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use variables?</a:t>
            </a:r>
            <a:endParaRPr sz="3000">
              <a:latin typeface="Indie Flower"/>
              <a:ea typeface="Indie Flower"/>
              <a:cs typeface="Indie Flower"/>
              <a:sym typeface="Indie Flow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1"/>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User Input</a:t>
            </a:r>
            <a:endParaRPr i="0" sz="4800" u="none" cap="none" strike="noStrike">
              <a:latin typeface="Indie Flower"/>
              <a:ea typeface="Indie Flower"/>
              <a:cs typeface="Indie Flower"/>
              <a:sym typeface="Indie Flower"/>
            </a:endParaRPr>
          </a:p>
        </p:txBody>
      </p:sp>
      <p:sp>
        <p:nvSpPr>
          <p:cNvPr id="512" name="Google Shape;512;p81"/>
          <p:cNvSpPr/>
          <p:nvPr/>
        </p:nvSpPr>
        <p:spPr>
          <a:xfrm>
            <a:off x="586300" y="1714500"/>
            <a:ext cx="8088300" cy="2477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2400" u="none" cap="none" strike="noStrike">
                <a:solidFill>
                  <a:srgbClr val="D21E1E"/>
                </a:solidFill>
                <a:latin typeface="Courier New"/>
                <a:ea typeface="Courier New"/>
                <a:cs typeface="Courier New"/>
                <a:sym typeface="Courier New"/>
              </a:rPr>
              <a:t>int</a:t>
            </a:r>
            <a:r>
              <a:rPr b="0" i="0" lang="cs" sz="2400" u="none" cap="none" strike="noStrike">
                <a:solidFill>
                  <a:srgbClr val="660066"/>
                </a:solidFill>
                <a:latin typeface="Courier New"/>
                <a:ea typeface="Courier New"/>
                <a:cs typeface="Courier New"/>
                <a:sym typeface="Courier New"/>
              </a:rPr>
              <a:t> </a:t>
            </a:r>
            <a:r>
              <a:rPr lang="cs" sz="2400">
                <a:solidFill>
                  <a:schemeClr val="dk1"/>
                </a:solidFill>
                <a:latin typeface="Courier New"/>
                <a:ea typeface="Courier New"/>
                <a:cs typeface="Courier New"/>
                <a:sym typeface="Courier New"/>
              </a:rPr>
              <a:t>children</a:t>
            </a:r>
            <a:r>
              <a:rPr b="0" i="0" lang="cs" sz="2400" u="none" cap="none" strike="noStrike">
                <a:solidFill>
                  <a:srgbClr val="000000"/>
                </a:solidFill>
                <a:latin typeface="Courier New"/>
                <a:ea typeface="Courier New"/>
                <a:cs typeface="Courier New"/>
                <a:sym typeface="Courier New"/>
              </a:rPr>
              <a:t> = </a:t>
            </a:r>
            <a:r>
              <a:rPr b="1" i="0" lang="cs" sz="2400" u="none" cap="none" strike="noStrike">
                <a:solidFill>
                  <a:srgbClr val="000000"/>
                </a:solidFill>
                <a:latin typeface="Courier New"/>
                <a:ea typeface="Courier New"/>
                <a:cs typeface="Courier New"/>
                <a:sym typeface="Courier New"/>
              </a:rPr>
              <a:t>readInt</a:t>
            </a:r>
            <a:r>
              <a:rPr b="0" i="0" lang="cs" sz="2400" u="none" cap="none" strike="noStrike">
                <a:solidFill>
                  <a:srgbClr val="000000"/>
                </a:solidFill>
                <a:latin typeface="Courier New"/>
                <a:ea typeface="Courier New"/>
                <a:cs typeface="Courier New"/>
                <a:sym typeface="Courier New"/>
              </a:rPr>
              <a:t>(</a:t>
            </a:r>
            <a:r>
              <a:rPr b="0" i="0" lang="cs" sz="2400" u="none" cap="none" strike="noStrike">
                <a:solidFill>
                  <a:srgbClr val="0000FF"/>
                </a:solidFill>
                <a:latin typeface="Courier New"/>
                <a:ea typeface="Courier New"/>
                <a:cs typeface="Courier New"/>
                <a:sym typeface="Courier New"/>
              </a:rPr>
              <a:t>“</a:t>
            </a:r>
            <a:r>
              <a:rPr lang="cs" sz="2400">
                <a:solidFill>
                  <a:srgbClr val="0000FF"/>
                </a:solidFill>
                <a:latin typeface="Courier New"/>
                <a:ea typeface="Courier New"/>
                <a:cs typeface="Courier New"/>
                <a:sym typeface="Courier New"/>
              </a:rPr>
              <a:t>message</a:t>
            </a:r>
            <a:r>
              <a:rPr b="0" i="0" lang="cs" sz="2400" u="none" cap="none" strike="noStrike">
                <a:solidFill>
                  <a:srgbClr val="0000FF"/>
                </a:solidFill>
                <a:latin typeface="Courier New"/>
                <a:ea typeface="Courier New"/>
                <a:cs typeface="Courier New"/>
                <a:sym typeface="Courier New"/>
              </a:rPr>
              <a:t>”</a:t>
            </a:r>
            <a:r>
              <a:rPr b="0" i="0" lang="cs" sz="2400" u="none" cap="none" strike="noStrike">
                <a:solidFill>
                  <a:srgbClr val="000000"/>
                </a:solidFill>
                <a:latin typeface="Courier New"/>
                <a:ea typeface="Courier New"/>
                <a:cs typeface="Courier New"/>
                <a:sym typeface="Courier New"/>
              </a:rPr>
              <a:t>);</a:t>
            </a: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cs" sz="2400" u="none" cap="none" strike="noStrike">
                <a:solidFill>
                  <a:srgbClr val="D21E1E"/>
                </a:solidFill>
                <a:latin typeface="Courier New"/>
                <a:ea typeface="Courier New"/>
                <a:cs typeface="Courier New"/>
                <a:sym typeface="Courier New"/>
              </a:rPr>
              <a:t>double</a:t>
            </a:r>
            <a:r>
              <a:rPr b="0" i="0" lang="cs" sz="2400" u="none" cap="none" strike="noStrike">
                <a:solidFill>
                  <a:srgbClr val="660066"/>
                </a:solidFill>
                <a:latin typeface="Courier New"/>
                <a:ea typeface="Courier New"/>
                <a:cs typeface="Courier New"/>
                <a:sym typeface="Courier New"/>
              </a:rPr>
              <a:t> </a:t>
            </a:r>
            <a:r>
              <a:rPr lang="cs" sz="2400">
                <a:latin typeface="Courier New"/>
                <a:ea typeface="Courier New"/>
                <a:cs typeface="Courier New"/>
                <a:sym typeface="Courier New"/>
              </a:rPr>
              <a:t>weight</a:t>
            </a:r>
            <a:r>
              <a:rPr b="0" i="0" lang="cs" sz="2400" u="none" cap="none" strike="noStrike">
                <a:solidFill>
                  <a:srgbClr val="000000"/>
                </a:solidFill>
                <a:latin typeface="Courier New"/>
                <a:ea typeface="Courier New"/>
                <a:cs typeface="Courier New"/>
                <a:sym typeface="Courier New"/>
              </a:rPr>
              <a:t> = </a:t>
            </a:r>
            <a:r>
              <a:rPr b="1" i="0" lang="cs" sz="2400" u="none" cap="none" strike="noStrike">
                <a:solidFill>
                  <a:srgbClr val="000000"/>
                </a:solidFill>
                <a:latin typeface="Courier New"/>
                <a:ea typeface="Courier New"/>
                <a:cs typeface="Courier New"/>
                <a:sym typeface="Courier New"/>
              </a:rPr>
              <a:t>readDouble</a:t>
            </a:r>
            <a:r>
              <a:rPr b="0" i="0" lang="cs" sz="2400" u="none" cap="none" strike="noStrike">
                <a:solidFill>
                  <a:srgbClr val="000000"/>
                </a:solidFill>
                <a:latin typeface="Courier New"/>
                <a:ea typeface="Courier New"/>
                <a:cs typeface="Courier New"/>
                <a:sym typeface="Courier New"/>
              </a:rPr>
              <a:t>(</a:t>
            </a:r>
            <a:r>
              <a:rPr b="0" i="0" lang="cs" sz="2400" u="none" cap="none" strike="noStrike">
                <a:solidFill>
                  <a:srgbClr val="0000FF"/>
                </a:solidFill>
                <a:latin typeface="Courier New"/>
                <a:ea typeface="Courier New"/>
                <a:cs typeface="Courier New"/>
                <a:sym typeface="Courier New"/>
              </a:rPr>
              <a:t>“</a:t>
            </a:r>
            <a:r>
              <a:rPr lang="cs" sz="2400">
                <a:solidFill>
                  <a:srgbClr val="0000FF"/>
                </a:solidFill>
                <a:latin typeface="Courier New"/>
                <a:ea typeface="Courier New"/>
                <a:cs typeface="Courier New"/>
                <a:sym typeface="Courier New"/>
              </a:rPr>
              <a:t>message</a:t>
            </a:r>
            <a:r>
              <a:rPr b="0" i="0" lang="cs" sz="2400" u="none" cap="none" strike="noStrike">
                <a:solidFill>
                  <a:srgbClr val="0000FF"/>
                </a:solidFill>
                <a:latin typeface="Courier New"/>
                <a:ea typeface="Courier New"/>
                <a:cs typeface="Courier New"/>
                <a:sym typeface="Courier New"/>
              </a:rPr>
              <a:t>”</a:t>
            </a:r>
            <a:r>
              <a:rPr b="0" i="0" lang="cs" sz="2400" u="none" cap="none" strike="noStrike">
                <a:solidFill>
                  <a:srgbClr val="000000"/>
                </a:solidFill>
                <a:latin typeface="Courier New"/>
                <a:ea typeface="Courier New"/>
                <a:cs typeface="Courier New"/>
                <a:sym typeface="Courier New"/>
              </a:rPr>
              <a:t>);</a:t>
            </a:r>
            <a:endParaRPr b="0" i="0" sz="2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2400">
              <a:latin typeface="Courier New"/>
              <a:ea typeface="Courier New"/>
              <a:cs typeface="Courier New"/>
              <a:sym typeface="Courier New"/>
            </a:endParaRPr>
          </a:p>
          <a:p>
            <a:pPr indent="0" lvl="0" marL="0" marR="0" rtl="0" algn="l">
              <a:lnSpc>
                <a:spcPct val="100000"/>
              </a:lnSpc>
              <a:spcBef>
                <a:spcPts val="0"/>
              </a:spcBef>
              <a:spcAft>
                <a:spcPts val="0"/>
              </a:spcAft>
              <a:buNone/>
            </a:pPr>
            <a:r>
              <a:rPr b="1" lang="cs" sz="2400">
                <a:latin typeface="Courier New"/>
                <a:ea typeface="Courier New"/>
                <a:cs typeface="Courier New"/>
                <a:sym typeface="Courier New"/>
              </a:rPr>
              <a:t>String</a:t>
            </a:r>
            <a:r>
              <a:rPr lang="cs" sz="2400">
                <a:latin typeface="Courier New"/>
                <a:ea typeface="Courier New"/>
                <a:cs typeface="Courier New"/>
                <a:sym typeface="Courier New"/>
              </a:rPr>
              <a:t> name = </a:t>
            </a:r>
            <a:r>
              <a:rPr b="1" lang="cs" sz="2400">
                <a:latin typeface="Courier New"/>
                <a:ea typeface="Courier New"/>
                <a:cs typeface="Courier New"/>
                <a:sym typeface="Courier New"/>
              </a:rPr>
              <a:t>readLine</a:t>
            </a:r>
            <a:r>
              <a:rPr lang="cs" sz="2400">
                <a:latin typeface="Courier New"/>
                <a:ea typeface="Courier New"/>
                <a:cs typeface="Courier New"/>
                <a:sym typeface="Courier New"/>
              </a:rPr>
              <a:t>(</a:t>
            </a:r>
            <a:r>
              <a:rPr lang="cs" sz="2400">
                <a:solidFill>
                  <a:srgbClr val="0000FF"/>
                </a:solidFill>
                <a:latin typeface="Courier New"/>
                <a:ea typeface="Courier New"/>
                <a:cs typeface="Courier New"/>
                <a:sym typeface="Courier New"/>
              </a:rPr>
              <a:t>“message”</a:t>
            </a:r>
            <a:r>
              <a:rPr lang="cs" sz="2400">
                <a:latin typeface="Courier New"/>
                <a:ea typeface="Courier New"/>
                <a:cs typeface="Courier New"/>
                <a:sym typeface="Courier New"/>
              </a:rPr>
              <a:t>); </a:t>
            </a:r>
            <a:endParaRPr sz="24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2"/>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518" name="Google Shape;518;p82"/>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2"/>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2"/>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2"/>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write a console program?</a:t>
            </a:r>
            <a:endParaRPr sz="3000">
              <a:latin typeface="Indie Flower"/>
              <a:ea typeface="Indie Flower"/>
              <a:cs typeface="Indie Flower"/>
              <a:sym typeface="Indie Flower"/>
            </a:endParaRPr>
          </a:p>
        </p:txBody>
      </p:sp>
      <p:sp>
        <p:nvSpPr>
          <p:cNvPr id="522" name="Google Shape;522;p82"/>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What are variables?</a:t>
            </a:r>
            <a:endParaRPr sz="3000">
              <a:latin typeface="Indie Flower"/>
              <a:ea typeface="Indie Flower"/>
              <a:cs typeface="Indie Flower"/>
              <a:sym typeface="Indie Flower"/>
            </a:endParaRPr>
          </a:p>
        </p:txBody>
      </p:sp>
      <p:sp>
        <p:nvSpPr>
          <p:cNvPr id="523" name="Google Shape;523;p82"/>
          <p:cNvSpPr txBox="1"/>
          <p:nvPr/>
        </p:nvSpPr>
        <p:spPr>
          <a:xfrm>
            <a:off x="2431875" y="27392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get user input in a console program?</a:t>
            </a:r>
            <a:endParaRPr sz="3000">
              <a:latin typeface="Indie Flower"/>
              <a:ea typeface="Indie Flower"/>
              <a:cs typeface="Indie Flower"/>
              <a:sym typeface="Indie Flower"/>
            </a:endParaRPr>
          </a:p>
        </p:txBody>
      </p:sp>
      <p:pic>
        <p:nvPicPr>
          <p:cNvPr id="524" name="Google Shape;524;p82"/>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525" name="Google Shape;525;p82"/>
          <p:cNvPicPr preferRelativeResize="0"/>
          <p:nvPr/>
        </p:nvPicPr>
        <p:blipFill>
          <a:blip r:embed="rId3">
            <a:alphaModFix/>
          </a:blip>
          <a:stretch>
            <a:fillRect/>
          </a:stretch>
        </p:blipFill>
        <p:spPr>
          <a:xfrm>
            <a:off x="1702523" y="1717938"/>
            <a:ext cx="924375" cy="774300"/>
          </a:xfrm>
          <a:prstGeom prst="rect">
            <a:avLst/>
          </a:prstGeom>
          <a:noFill/>
          <a:ln>
            <a:noFill/>
          </a:ln>
        </p:spPr>
      </p:pic>
      <p:pic>
        <p:nvPicPr>
          <p:cNvPr id="526" name="Google Shape;526;p82"/>
          <p:cNvPicPr preferRelativeResize="0"/>
          <p:nvPr/>
        </p:nvPicPr>
        <p:blipFill>
          <a:blip r:embed="rId3">
            <a:alphaModFix/>
          </a:blip>
          <a:stretch>
            <a:fillRect/>
          </a:stretch>
        </p:blipFill>
        <p:spPr>
          <a:xfrm>
            <a:off x="1663398" y="2739213"/>
            <a:ext cx="924375" cy="774300"/>
          </a:xfrm>
          <a:prstGeom prst="rect">
            <a:avLst/>
          </a:prstGeom>
          <a:noFill/>
          <a:ln>
            <a:noFill/>
          </a:ln>
        </p:spPr>
      </p:pic>
      <p:sp>
        <p:nvSpPr>
          <p:cNvPr id="527" name="Google Shape;527;p82"/>
          <p:cNvSpPr/>
          <p:nvPr/>
        </p:nvSpPr>
        <p:spPr>
          <a:xfrm>
            <a:off x="1663400" y="42161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2"/>
          <p:cNvSpPr txBox="1"/>
          <p:nvPr/>
        </p:nvSpPr>
        <p:spPr>
          <a:xfrm>
            <a:off x="2431875" y="39618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use variables?</a:t>
            </a:r>
            <a:endParaRPr sz="3000">
              <a:latin typeface="Indie Flower"/>
              <a:ea typeface="Indie Flower"/>
              <a:cs typeface="Indie Flower"/>
              <a:sym typeface="Indie Flow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3"/>
          <p:cNvSpPr/>
          <p:nvPr/>
        </p:nvSpPr>
        <p:spPr>
          <a:xfrm>
            <a:off x="382680" y="16272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34" name="Google Shape;534;p83"/>
          <p:cNvSpPr/>
          <p:nvPr/>
        </p:nvSpPr>
        <p:spPr>
          <a:xfrm>
            <a:off x="1307520" y="158949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Addition</a:t>
            </a:r>
            <a:endParaRPr i="0" sz="4000" u="none" cap="none" strike="noStrike">
              <a:latin typeface="Indie Flower"/>
              <a:ea typeface="Indie Flower"/>
              <a:cs typeface="Indie Flower"/>
              <a:sym typeface="Indie Flower"/>
            </a:endParaRPr>
          </a:p>
        </p:txBody>
      </p:sp>
      <p:sp>
        <p:nvSpPr>
          <p:cNvPr id="535" name="Google Shape;535;p83"/>
          <p:cNvSpPr/>
          <p:nvPr/>
        </p:nvSpPr>
        <p:spPr>
          <a:xfrm>
            <a:off x="38268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36" name="Google Shape;536;p83"/>
          <p:cNvSpPr/>
          <p:nvPr/>
        </p:nvSpPr>
        <p:spPr>
          <a:xfrm>
            <a:off x="1307520" y="2081970"/>
            <a:ext cx="29430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Subtraction</a:t>
            </a:r>
            <a:endParaRPr i="0" sz="4000" u="none" cap="none" strike="noStrike">
              <a:latin typeface="Indie Flower"/>
              <a:ea typeface="Indie Flower"/>
              <a:cs typeface="Indie Flower"/>
              <a:sym typeface="Indie Flower"/>
            </a:endParaRPr>
          </a:p>
        </p:txBody>
      </p:sp>
      <p:sp>
        <p:nvSpPr>
          <p:cNvPr id="537" name="Google Shape;537;p83"/>
          <p:cNvSpPr/>
          <p:nvPr/>
        </p:nvSpPr>
        <p:spPr>
          <a:xfrm>
            <a:off x="4392360" y="16272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38" name="Google Shape;538;p83"/>
          <p:cNvSpPr/>
          <p:nvPr/>
        </p:nvSpPr>
        <p:spPr>
          <a:xfrm>
            <a:off x="5386680" y="158949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Multiplication</a:t>
            </a:r>
            <a:endParaRPr i="0" sz="4000" u="none" cap="none" strike="noStrike">
              <a:latin typeface="Indie Flower"/>
              <a:ea typeface="Indie Flower"/>
              <a:cs typeface="Indie Flower"/>
              <a:sym typeface="Indie Flower"/>
            </a:endParaRPr>
          </a:p>
        </p:txBody>
      </p:sp>
      <p:sp>
        <p:nvSpPr>
          <p:cNvPr id="539" name="Google Shape;539;p83"/>
          <p:cNvSpPr/>
          <p:nvPr/>
        </p:nvSpPr>
        <p:spPr>
          <a:xfrm>
            <a:off x="441324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40" name="Google Shape;540;p83"/>
          <p:cNvSpPr/>
          <p:nvPr/>
        </p:nvSpPr>
        <p:spPr>
          <a:xfrm>
            <a:off x="5378760" y="208197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Division</a:t>
            </a:r>
            <a:endParaRPr i="0" sz="4000" u="none" cap="none" strike="noStrike">
              <a:latin typeface="Indie Flower"/>
              <a:ea typeface="Indie Flower"/>
              <a:cs typeface="Indie Flower"/>
              <a:sym typeface="Indie Flower"/>
            </a:endParaRPr>
          </a:p>
        </p:txBody>
      </p:sp>
      <p:sp>
        <p:nvSpPr>
          <p:cNvPr id="541" name="Google Shape;541;p83"/>
          <p:cNvSpPr/>
          <p:nvPr/>
        </p:nvSpPr>
        <p:spPr>
          <a:xfrm>
            <a:off x="4392360" y="26219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42" name="Google Shape;542;p83"/>
          <p:cNvSpPr/>
          <p:nvPr/>
        </p:nvSpPr>
        <p:spPr>
          <a:xfrm>
            <a:off x="5386680" y="2584170"/>
            <a:ext cx="2588700" cy="98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cs" sz="4000" u="none" cap="none" strike="noStrike">
                <a:solidFill>
                  <a:srgbClr val="000000"/>
                </a:solidFill>
                <a:latin typeface="Indie Flower"/>
                <a:ea typeface="Indie Flower"/>
                <a:cs typeface="Indie Flower"/>
                <a:sym typeface="Indie Flower"/>
              </a:rPr>
              <a:t>Remainder</a:t>
            </a:r>
            <a:endParaRPr i="0" sz="4000" u="none" cap="none" strike="noStrike">
              <a:latin typeface="Indie Flower"/>
              <a:ea typeface="Indie Flower"/>
              <a:cs typeface="Indie Flower"/>
              <a:sym typeface="Indie Flower"/>
            </a:endParaRPr>
          </a:p>
        </p:txBody>
      </p:sp>
      <p:sp>
        <p:nvSpPr>
          <p:cNvPr id="543" name="Google Shape;543;p83"/>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Binary Operators</a:t>
            </a:r>
            <a:endParaRPr i="0" sz="4800" u="none" cap="none" strike="noStrike">
              <a:latin typeface="Indie Flower"/>
              <a:ea typeface="Indie Flower"/>
              <a:cs typeface="Indie Flower"/>
              <a:sym typeface="Indie Flow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4"/>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84"/>
          <p:cNvSpPr/>
          <p:nvPr/>
        </p:nvSpPr>
        <p:spPr>
          <a:xfrm>
            <a:off x="457475" y="1186300"/>
            <a:ext cx="8036700" cy="266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PROGRAMMING </a:t>
            </a:r>
            <a:endParaRPr b="1" sz="9600">
              <a:solidFill>
                <a:srgbClr val="FFFFFF"/>
              </a:solidFill>
              <a:latin typeface="Indie Flower"/>
              <a:ea typeface="Indie Flower"/>
              <a:cs typeface="Indie Flower"/>
              <a:sym typeface="Indie Flower"/>
            </a:endParaRPr>
          </a:p>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TIME</a:t>
            </a:r>
            <a:endParaRPr b="1" sz="9600">
              <a:solidFill>
                <a:srgbClr val="FFFFFF"/>
              </a:solidFill>
              <a:latin typeface="Indie Flower"/>
              <a:ea typeface="Indie Flower"/>
              <a:cs typeface="Indie Flower"/>
              <a:sym typeface="Indie Flow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5"/>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What do you think this does?</a:t>
            </a:r>
            <a:endParaRPr i="0" sz="4800" u="none" cap="none" strike="noStrike">
              <a:latin typeface="Indie Flower"/>
              <a:ea typeface="Indie Flower"/>
              <a:cs typeface="Indie Flower"/>
              <a:sym typeface="Indie Flower"/>
            </a:endParaRPr>
          </a:p>
        </p:txBody>
      </p:sp>
      <p:sp>
        <p:nvSpPr>
          <p:cNvPr id="556" name="Google Shape;556;p85"/>
          <p:cNvSpPr/>
          <p:nvPr/>
        </p:nvSpPr>
        <p:spPr>
          <a:xfrm>
            <a:off x="306600" y="1553400"/>
            <a:ext cx="8837100" cy="2036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2000" u="none" cap="none" strike="noStrike">
                <a:solidFill>
                  <a:srgbClr val="000000"/>
                </a:solidFill>
                <a:latin typeface="Courier New"/>
                <a:ea typeface="Courier New"/>
                <a:cs typeface="Courier New"/>
                <a:sym typeface="Courier New"/>
              </a:rPr>
              <a:t>import</a:t>
            </a:r>
            <a:r>
              <a:rPr i="0" lang="cs" sz="2000" u="none" cap="none" strike="noStrike">
                <a:solidFill>
                  <a:srgbClr val="000000"/>
                </a:solidFill>
                <a:latin typeface="Courier New"/>
                <a:ea typeface="Courier New"/>
                <a:cs typeface="Courier New"/>
                <a:sym typeface="Courier New"/>
              </a:rPr>
              <a:t> acm.program.*;</a:t>
            </a:r>
            <a:endParaRPr i="0" sz="2000" u="none" cap="none" strike="noStrike"/>
          </a:p>
          <a:p>
            <a:pPr indent="0" lvl="0" marL="0" marR="0" rtl="0" algn="l">
              <a:lnSpc>
                <a:spcPct val="100000"/>
              </a:lnSpc>
              <a:spcBef>
                <a:spcPts val="0"/>
              </a:spcBef>
              <a:spcAft>
                <a:spcPts val="0"/>
              </a:spcAft>
              <a:buNone/>
            </a:pPr>
            <a:r>
              <a:t/>
            </a:r>
            <a:endParaRPr i="0" sz="2000" u="none" cap="none" strike="noStrike"/>
          </a:p>
          <a:p>
            <a:pPr indent="0" lvl="0" marL="0" marR="0" rtl="0" algn="l">
              <a:lnSpc>
                <a:spcPct val="100000"/>
              </a:lnSpc>
              <a:spcBef>
                <a:spcPts val="0"/>
              </a:spcBef>
              <a:spcAft>
                <a:spcPts val="0"/>
              </a:spcAft>
              <a:buNone/>
            </a:pPr>
            <a:r>
              <a:rPr b="1" i="0" lang="cs" sz="2000" u="none" cap="none" strike="noStrike">
                <a:solidFill>
                  <a:srgbClr val="000000"/>
                </a:solidFill>
                <a:latin typeface="Courier New"/>
                <a:ea typeface="Courier New"/>
                <a:cs typeface="Courier New"/>
                <a:sym typeface="Courier New"/>
              </a:rPr>
              <a:t>public class</a:t>
            </a:r>
            <a:r>
              <a:rPr i="0" lang="cs" sz="2000" u="none" cap="none" strike="noStrike">
                <a:solidFill>
                  <a:srgbClr val="000000"/>
                </a:solidFill>
                <a:latin typeface="Courier New"/>
                <a:ea typeface="Courier New"/>
                <a:cs typeface="Courier New"/>
                <a:sym typeface="Courier New"/>
              </a:rPr>
              <a:t> HelloProgram </a:t>
            </a:r>
            <a:r>
              <a:rPr b="1" i="0" lang="cs" sz="2000" u="none" cap="none" strike="noStrike">
                <a:solidFill>
                  <a:srgbClr val="000000"/>
                </a:solidFill>
                <a:latin typeface="Courier New"/>
                <a:ea typeface="Courier New"/>
                <a:cs typeface="Courier New"/>
                <a:sym typeface="Courier New"/>
              </a:rPr>
              <a:t>extends</a:t>
            </a:r>
            <a:r>
              <a:rPr i="0" lang="cs" sz="2000" u="none" cap="none" strike="noStrike">
                <a:solidFill>
                  <a:srgbClr val="000000"/>
                </a:solidFill>
                <a:latin typeface="Courier New"/>
                <a:ea typeface="Courier New"/>
                <a:cs typeface="Courier New"/>
                <a:sym typeface="Courier New"/>
              </a:rPr>
              <a:t> ConsoleProgram {</a:t>
            </a:r>
            <a:endParaRPr i="0" sz="2000" u="none" cap="none" strike="noStrike"/>
          </a:p>
          <a:p>
            <a:pPr indent="0" lvl="0" marL="0" marR="0" rtl="0" algn="l">
              <a:lnSpc>
                <a:spcPct val="100000"/>
              </a:lnSpc>
              <a:spcBef>
                <a:spcPts val="799"/>
              </a:spcBef>
              <a:spcAft>
                <a:spcPts val="0"/>
              </a:spcAft>
              <a:buNone/>
            </a:pPr>
            <a:r>
              <a:rPr i="0" lang="cs" sz="2000" u="none" cap="none" strike="noStrike">
                <a:solidFill>
                  <a:srgbClr val="000000"/>
                </a:solidFill>
                <a:latin typeface="Courier New"/>
                <a:ea typeface="Courier New"/>
                <a:cs typeface="Courier New"/>
                <a:sym typeface="Courier New"/>
              </a:rPr>
              <a:t>   </a:t>
            </a:r>
            <a:r>
              <a:rPr b="1" i="0" lang="cs" sz="2000" u="none" cap="none" strike="noStrike">
                <a:solidFill>
                  <a:srgbClr val="000000"/>
                </a:solidFill>
                <a:latin typeface="Courier New"/>
                <a:ea typeface="Courier New"/>
                <a:cs typeface="Courier New"/>
                <a:sym typeface="Courier New"/>
              </a:rPr>
              <a:t>public void</a:t>
            </a:r>
            <a:r>
              <a:rPr i="0" lang="cs" sz="2000" u="none" cap="none" strike="noStrike">
                <a:solidFill>
                  <a:srgbClr val="000000"/>
                </a:solidFill>
                <a:latin typeface="Courier New"/>
                <a:ea typeface="Courier New"/>
                <a:cs typeface="Courier New"/>
                <a:sym typeface="Courier New"/>
              </a:rPr>
              <a:t> run() {</a:t>
            </a:r>
            <a:endParaRPr i="0" sz="2000" u="none" cap="none" strike="noStrike"/>
          </a:p>
          <a:p>
            <a:pPr indent="0" lvl="0" marL="0" marR="0" rtl="0" algn="l">
              <a:lnSpc>
                <a:spcPct val="100000"/>
              </a:lnSpc>
              <a:spcBef>
                <a:spcPts val="400"/>
              </a:spcBef>
              <a:spcAft>
                <a:spcPts val="0"/>
              </a:spcAft>
              <a:buNone/>
            </a:pPr>
            <a:r>
              <a:rPr i="0" lang="cs" sz="2000" u="none" cap="none" strike="noStrike">
                <a:solidFill>
                  <a:srgbClr val="000000"/>
                </a:solidFill>
                <a:latin typeface="Courier New"/>
                <a:ea typeface="Courier New"/>
                <a:cs typeface="Courier New"/>
                <a:sym typeface="Courier New"/>
              </a:rPr>
              <a:t>      </a:t>
            </a:r>
            <a:r>
              <a:rPr b="1" i="0" lang="cs" sz="2000" u="none" cap="none" strike="noStrike">
                <a:solidFill>
                  <a:srgbClr val="FF0000"/>
                </a:solidFill>
                <a:latin typeface="Courier New"/>
                <a:ea typeface="Courier New"/>
                <a:cs typeface="Courier New"/>
                <a:sym typeface="Courier New"/>
              </a:rPr>
              <a:t>println(</a:t>
            </a:r>
            <a:r>
              <a:rPr b="1" lang="cs" sz="2000">
                <a:solidFill>
                  <a:srgbClr val="FF0000"/>
                </a:solidFill>
                <a:latin typeface="Courier New"/>
                <a:ea typeface="Courier New"/>
                <a:cs typeface="Courier New"/>
                <a:sym typeface="Courier New"/>
              </a:rPr>
              <a:t>1/2</a:t>
            </a:r>
            <a:r>
              <a:rPr b="1" i="0" lang="cs" sz="2000" u="none" cap="none" strike="noStrike">
                <a:solidFill>
                  <a:srgbClr val="FF0000"/>
                </a:solidFill>
                <a:latin typeface="Courier New"/>
                <a:ea typeface="Courier New"/>
                <a:cs typeface="Courier New"/>
                <a:sym typeface="Courier New"/>
              </a:rPr>
              <a:t>);</a:t>
            </a:r>
            <a:endParaRPr b="1" i="0" sz="2000" u="none" cap="none" strike="noStrike">
              <a:solidFill>
                <a:srgbClr val="FF0000"/>
              </a:solidFill>
            </a:endParaRPr>
          </a:p>
          <a:p>
            <a:pPr indent="0" lvl="0" marL="0" marR="0" rtl="0" algn="l">
              <a:lnSpc>
                <a:spcPct val="100000"/>
              </a:lnSpc>
              <a:spcBef>
                <a:spcPts val="400"/>
              </a:spcBef>
              <a:spcAft>
                <a:spcPts val="0"/>
              </a:spcAft>
              <a:buNone/>
            </a:pPr>
            <a:r>
              <a:rPr i="0" lang="cs" sz="2000" u="none" cap="none" strike="noStrike">
                <a:solidFill>
                  <a:srgbClr val="000000"/>
                </a:solidFill>
                <a:latin typeface="Courier New"/>
                <a:ea typeface="Courier New"/>
                <a:cs typeface="Courier New"/>
                <a:sym typeface="Courier New"/>
              </a:rPr>
              <a:t>   }</a:t>
            </a:r>
            <a:endParaRPr i="0" sz="2000" u="none" cap="none" strike="noStrike"/>
          </a:p>
          <a:p>
            <a:pPr indent="0" lvl="0" marL="0" marR="0" rtl="0" algn="l">
              <a:lnSpc>
                <a:spcPct val="100000"/>
              </a:lnSpc>
              <a:spcBef>
                <a:spcPts val="799"/>
              </a:spcBef>
              <a:spcAft>
                <a:spcPts val="0"/>
              </a:spcAft>
              <a:buNone/>
            </a:pPr>
            <a:r>
              <a:rPr i="0" lang="cs" sz="2000" u="none" cap="none" strike="noStrike">
                <a:solidFill>
                  <a:srgbClr val="000000"/>
                </a:solidFill>
                <a:latin typeface="Courier New"/>
                <a:ea typeface="Courier New"/>
                <a:cs typeface="Courier New"/>
                <a:sym typeface="Courier New"/>
              </a:rPr>
              <a:t>}</a:t>
            </a:r>
            <a:endParaRPr i="0" sz="2000" u="none" cap="none" strike="noStrike"/>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6"/>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solidFill>
                  <a:srgbClr val="000000"/>
                </a:solidFill>
                <a:latin typeface="Indie Flower"/>
                <a:ea typeface="Indie Flower"/>
                <a:cs typeface="Indie Flower"/>
                <a:sym typeface="Indie Flower"/>
              </a:rPr>
              <a:t>Resulting Type</a:t>
            </a:r>
            <a:endParaRPr i="0" sz="4800" u="none" cap="none" strike="noStrike">
              <a:latin typeface="Indie Flower"/>
              <a:ea typeface="Indie Flower"/>
              <a:cs typeface="Indie Flower"/>
              <a:sym typeface="Indie Flower"/>
            </a:endParaRPr>
          </a:p>
        </p:txBody>
      </p:sp>
      <p:sp>
        <p:nvSpPr>
          <p:cNvPr id="562" name="Google Shape;562;p86"/>
          <p:cNvSpPr/>
          <p:nvPr/>
        </p:nvSpPr>
        <p:spPr>
          <a:xfrm>
            <a:off x="1412474" y="1382675"/>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int =	 </a:t>
            </a:r>
            <a:r>
              <a:rPr b="1" lang="cs" sz="4000">
                <a:latin typeface="Indie Flower"/>
                <a:ea typeface="Indie Flower"/>
                <a:cs typeface="Indie Flower"/>
                <a:sym typeface="Indie Flower"/>
              </a:rPr>
              <a:t>i</a:t>
            </a:r>
            <a:r>
              <a:rPr b="1" i="0" lang="cs" sz="4000" u="none" cap="none" strike="noStrike">
                <a:solidFill>
                  <a:srgbClr val="000000"/>
                </a:solidFill>
                <a:latin typeface="Indie Flower"/>
                <a:ea typeface="Indie Flower"/>
                <a:cs typeface="Indie Flower"/>
                <a:sym typeface="Indie Flower"/>
              </a:rPr>
              <a:t>nt</a:t>
            </a:r>
            <a:endParaRPr b="1" i="0" sz="4000" u="none" cap="none" strike="noStrike">
              <a:latin typeface="Indie Flower"/>
              <a:ea typeface="Indie Flower"/>
              <a:cs typeface="Indie Flower"/>
              <a:sym typeface="Indie Flower"/>
            </a:endParaRPr>
          </a:p>
        </p:txBody>
      </p:sp>
      <p:sp>
        <p:nvSpPr>
          <p:cNvPr id="563" name="Google Shape;563;p86"/>
          <p:cNvSpPr/>
          <p:nvPr/>
        </p:nvSpPr>
        <p:spPr>
          <a:xfrm>
            <a:off x="1412475" y="2328225"/>
            <a:ext cx="61470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double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
        <p:nvSpPr>
          <p:cNvPr id="564" name="Google Shape;564;p86"/>
          <p:cNvSpPr/>
          <p:nvPr/>
        </p:nvSpPr>
        <p:spPr>
          <a:xfrm>
            <a:off x="1412550" y="3420650"/>
            <a:ext cx="5650800" cy="4794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4000" u="none" cap="none" strike="noStrike">
                <a:solidFill>
                  <a:srgbClr val="000000"/>
                </a:solidFill>
                <a:latin typeface="Indie Flower"/>
                <a:ea typeface="Indie Flower"/>
                <a:cs typeface="Indie Flower"/>
                <a:sym typeface="Indie Flower"/>
              </a:rPr>
              <a:t>int </a:t>
            </a:r>
            <a:r>
              <a:rPr b="1" lang="cs" sz="4000">
                <a:latin typeface="Indie Flower"/>
                <a:ea typeface="Indie Flower"/>
                <a:cs typeface="Indie Flower"/>
                <a:sym typeface="Indie Flower"/>
              </a:rPr>
              <a:t>/</a:t>
            </a:r>
            <a:r>
              <a:rPr b="1" i="0" lang="cs" sz="4000" u="none" cap="none" strike="noStrike">
                <a:solidFill>
                  <a:srgbClr val="000000"/>
                </a:solidFill>
                <a:latin typeface="Indie Flower"/>
                <a:ea typeface="Indie Flower"/>
                <a:cs typeface="Indie Flower"/>
                <a:sym typeface="Indie Flower"/>
              </a:rPr>
              <a:t> double = double</a:t>
            </a:r>
            <a:endParaRPr b="1" i="0" sz="4000" u="none" cap="none" strike="noStrike">
              <a:latin typeface="Indie Flower"/>
              <a:ea typeface="Indie Flower"/>
              <a:cs typeface="Indie Flower"/>
              <a:sym typeface="Indie Flow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7"/>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7"/>
          <p:cNvSpPr/>
          <p:nvPr/>
        </p:nvSpPr>
        <p:spPr>
          <a:xfrm>
            <a:off x="457475" y="1186300"/>
            <a:ext cx="8036700" cy="266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PROGRAMMING </a:t>
            </a:r>
            <a:endParaRPr b="1" sz="9600">
              <a:solidFill>
                <a:srgbClr val="FFFFFF"/>
              </a:solidFill>
              <a:latin typeface="Indie Flower"/>
              <a:ea typeface="Indie Flower"/>
              <a:cs typeface="Indie Flower"/>
              <a:sym typeface="Indie Flower"/>
            </a:endParaRPr>
          </a:p>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TIME</a:t>
            </a:r>
            <a:endParaRPr b="1" sz="9600">
              <a:solidFill>
                <a:srgbClr val="FFFFFF"/>
              </a:solidFill>
              <a:latin typeface="Indie Flower"/>
              <a:ea typeface="Indie Flower"/>
              <a:cs typeface="Indie Flower"/>
              <a:sym typeface="Indie Flow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43"/>
          <p:cNvSpPr txBox="1"/>
          <p:nvPr/>
        </p:nvSpPr>
        <p:spPr>
          <a:xfrm>
            <a:off x="5663375" y="309775"/>
            <a:ext cx="6371400" cy="7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4800">
                <a:latin typeface="Indie Flower"/>
                <a:ea typeface="Indie Flower"/>
                <a:cs typeface="Indie Flower"/>
                <a:sym typeface="Indie Flower"/>
              </a:rPr>
              <a:t>Eliška </a:t>
            </a:r>
            <a:endParaRPr b="1" sz="4800">
              <a:latin typeface="Indie Flower"/>
              <a:ea typeface="Indie Flower"/>
              <a:cs typeface="Indie Flower"/>
              <a:sym typeface="Indie Flower"/>
            </a:endParaRPr>
          </a:p>
          <a:p>
            <a:pPr indent="0" lvl="0" marL="0" rtl="0" algn="l">
              <a:spcBef>
                <a:spcPts val="0"/>
              </a:spcBef>
              <a:spcAft>
                <a:spcPts val="0"/>
              </a:spcAft>
              <a:buNone/>
            </a:pPr>
            <a:r>
              <a:rPr b="1" lang="cs" sz="4800">
                <a:latin typeface="Indie Flower"/>
                <a:ea typeface="Indie Flower"/>
                <a:cs typeface="Indie Flower"/>
                <a:sym typeface="Indie Flower"/>
              </a:rPr>
              <a:t>teaching</a:t>
            </a:r>
            <a:endParaRPr b="1" sz="4800">
              <a:latin typeface="Indie Flower"/>
              <a:ea typeface="Indie Flower"/>
              <a:cs typeface="Indie Flower"/>
              <a:sym typeface="Indie Flower"/>
            </a:endParaRPr>
          </a:p>
          <a:p>
            <a:pPr indent="0" lvl="0" marL="0" rtl="0" algn="l">
              <a:spcBef>
                <a:spcPts val="0"/>
              </a:spcBef>
              <a:spcAft>
                <a:spcPts val="0"/>
              </a:spcAft>
              <a:buNone/>
            </a:pPr>
            <a:r>
              <a:t/>
            </a:r>
            <a:endParaRPr b="1" sz="4800">
              <a:latin typeface="Indie Flower"/>
              <a:ea typeface="Indie Flower"/>
              <a:cs typeface="Indie Flower"/>
              <a:sym typeface="Indie Flower"/>
            </a:endParaRPr>
          </a:p>
        </p:txBody>
      </p:sp>
      <p:pic>
        <p:nvPicPr>
          <p:cNvPr id="186" name="Google Shape;186;p43"/>
          <p:cNvPicPr preferRelativeResize="0"/>
          <p:nvPr/>
        </p:nvPicPr>
        <p:blipFill rotWithShape="1">
          <a:blip r:embed="rId3">
            <a:alphaModFix/>
          </a:blip>
          <a:srcRect b="24401" l="0" r="0" t="9434"/>
          <a:stretch/>
        </p:blipFill>
        <p:spPr>
          <a:xfrm>
            <a:off x="741100" y="0"/>
            <a:ext cx="4372902"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8"/>
          <p:cNvSpPr/>
          <p:nvPr/>
        </p:nvSpPr>
        <p:spPr>
          <a:xfrm>
            <a:off x="382680" y="14673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&lt;</a:t>
            </a:r>
            <a:endParaRPr b="0" i="0" sz="4000" u="none" cap="none" strike="noStrike">
              <a:latin typeface="Arial"/>
              <a:ea typeface="Arial"/>
              <a:cs typeface="Arial"/>
              <a:sym typeface="Arial"/>
            </a:endParaRPr>
          </a:p>
        </p:txBody>
      </p:sp>
      <p:sp>
        <p:nvSpPr>
          <p:cNvPr id="577" name="Google Shape;577;p88"/>
          <p:cNvSpPr/>
          <p:nvPr/>
        </p:nvSpPr>
        <p:spPr>
          <a:xfrm>
            <a:off x="1307520" y="1429590"/>
            <a:ext cx="25887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Less Than</a:t>
            </a:r>
            <a:endParaRPr b="0" i="0" sz="4000" u="none" cap="none" strike="noStrike">
              <a:latin typeface="Arial"/>
              <a:ea typeface="Arial"/>
              <a:cs typeface="Arial"/>
              <a:sym typeface="Arial"/>
            </a:endParaRPr>
          </a:p>
        </p:txBody>
      </p:sp>
      <p:sp>
        <p:nvSpPr>
          <p:cNvPr id="578" name="Google Shape;578;p88"/>
          <p:cNvSpPr/>
          <p:nvPr/>
        </p:nvSpPr>
        <p:spPr>
          <a:xfrm>
            <a:off x="382680" y="21197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&gt;</a:t>
            </a:r>
            <a:endParaRPr b="0" i="0" sz="4000" u="none" cap="none" strike="noStrike">
              <a:latin typeface="Arial"/>
              <a:ea typeface="Arial"/>
              <a:cs typeface="Arial"/>
              <a:sym typeface="Arial"/>
            </a:endParaRPr>
          </a:p>
        </p:txBody>
      </p:sp>
      <p:sp>
        <p:nvSpPr>
          <p:cNvPr id="579" name="Google Shape;579;p88"/>
          <p:cNvSpPr/>
          <p:nvPr/>
        </p:nvSpPr>
        <p:spPr>
          <a:xfrm>
            <a:off x="1368770" y="2081095"/>
            <a:ext cx="2943000" cy="981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Greater Than</a:t>
            </a:r>
            <a:endParaRPr b="0" i="0" sz="4000" u="none" cap="none" strike="noStrike">
              <a:latin typeface="Arial"/>
              <a:ea typeface="Arial"/>
              <a:cs typeface="Arial"/>
              <a:sym typeface="Arial"/>
            </a:endParaRPr>
          </a:p>
        </p:txBody>
      </p:sp>
      <p:sp>
        <p:nvSpPr>
          <p:cNvPr id="580" name="Google Shape;580;p88"/>
          <p:cNvSpPr/>
          <p:nvPr/>
        </p:nvSpPr>
        <p:spPr>
          <a:xfrm>
            <a:off x="5098585" y="170724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81" name="Google Shape;581;p88"/>
          <p:cNvSpPr/>
          <p:nvPr/>
        </p:nvSpPr>
        <p:spPr>
          <a:xfrm>
            <a:off x="6146205" y="170724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Equal To</a:t>
            </a:r>
            <a:endParaRPr b="0" i="0" sz="4000" u="none" cap="none" strike="noStrike">
              <a:latin typeface="Arial"/>
              <a:ea typeface="Arial"/>
              <a:cs typeface="Arial"/>
              <a:sym typeface="Arial"/>
            </a:endParaRPr>
          </a:p>
        </p:txBody>
      </p:sp>
      <p:sp>
        <p:nvSpPr>
          <p:cNvPr id="582" name="Google Shape;582;p88"/>
          <p:cNvSpPr/>
          <p:nvPr/>
        </p:nvSpPr>
        <p:spPr>
          <a:xfrm>
            <a:off x="588915" y="349727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&gt;=</a:t>
            </a:r>
            <a:endParaRPr b="0" i="0" sz="4000" u="none" cap="none" strike="noStrike">
              <a:latin typeface="Arial"/>
              <a:ea typeface="Arial"/>
              <a:cs typeface="Arial"/>
              <a:sym typeface="Arial"/>
            </a:endParaRPr>
          </a:p>
        </p:txBody>
      </p:sp>
      <p:sp>
        <p:nvSpPr>
          <p:cNvPr id="583" name="Google Shape;583;p88"/>
          <p:cNvSpPr/>
          <p:nvPr/>
        </p:nvSpPr>
        <p:spPr>
          <a:xfrm>
            <a:off x="1501710" y="3497270"/>
            <a:ext cx="3475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More or Equal</a:t>
            </a:r>
            <a:endParaRPr b="0" i="0" sz="4000" u="none" cap="none" strike="noStrike">
              <a:latin typeface="Arial"/>
              <a:ea typeface="Arial"/>
              <a:cs typeface="Arial"/>
              <a:sym typeface="Arial"/>
            </a:endParaRPr>
          </a:p>
        </p:txBody>
      </p:sp>
      <p:sp>
        <p:nvSpPr>
          <p:cNvPr id="584" name="Google Shape;584;p88"/>
          <p:cNvSpPr/>
          <p:nvPr/>
        </p:nvSpPr>
        <p:spPr>
          <a:xfrm>
            <a:off x="507373" y="280852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cs" sz="4000" u="none" cap="none" strike="noStrike">
                <a:solidFill>
                  <a:srgbClr val="000000"/>
                </a:solidFill>
                <a:latin typeface="Courier New"/>
                <a:ea typeface="Courier New"/>
                <a:cs typeface="Courier New"/>
                <a:sym typeface="Courier New"/>
              </a:rPr>
              <a:t>&lt;=</a:t>
            </a:r>
            <a:endParaRPr b="0" i="0" sz="4000" u="none" cap="none" strike="noStrike">
              <a:latin typeface="Arial"/>
              <a:ea typeface="Arial"/>
              <a:cs typeface="Arial"/>
              <a:sym typeface="Arial"/>
            </a:endParaRPr>
          </a:p>
        </p:txBody>
      </p:sp>
      <p:sp>
        <p:nvSpPr>
          <p:cNvPr id="585" name="Google Shape;585;p88"/>
          <p:cNvSpPr/>
          <p:nvPr/>
        </p:nvSpPr>
        <p:spPr>
          <a:xfrm>
            <a:off x="1501693" y="2770720"/>
            <a:ext cx="3194700" cy="981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cs" sz="4000" u="none" cap="none" strike="noStrike">
                <a:solidFill>
                  <a:srgbClr val="000000"/>
                </a:solidFill>
                <a:latin typeface="Calibri"/>
                <a:ea typeface="Calibri"/>
                <a:cs typeface="Calibri"/>
                <a:sym typeface="Calibri"/>
              </a:rPr>
              <a:t>Less or Equal</a:t>
            </a:r>
            <a:endParaRPr b="0" i="0" sz="4000" u="none" cap="none" strike="noStrike">
              <a:latin typeface="Arial"/>
              <a:ea typeface="Arial"/>
              <a:cs typeface="Arial"/>
              <a:sym typeface="Arial"/>
            </a:endParaRPr>
          </a:p>
        </p:txBody>
      </p:sp>
      <p:sp>
        <p:nvSpPr>
          <p:cNvPr id="586" name="Google Shape;586;p88"/>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Comparison Operators</a:t>
            </a:r>
            <a:endParaRPr i="0" sz="4800" u="none" cap="none" strike="noStrike">
              <a:latin typeface="Indie Flower"/>
              <a:ea typeface="Indie Flower"/>
              <a:cs typeface="Indie Flower"/>
              <a:sym typeface="Indie Flower"/>
            </a:endParaRPr>
          </a:p>
        </p:txBody>
      </p:sp>
      <p:sp>
        <p:nvSpPr>
          <p:cNvPr id="587" name="Google Shape;587;p88"/>
          <p:cNvSpPr/>
          <p:nvPr/>
        </p:nvSpPr>
        <p:spPr>
          <a:xfrm>
            <a:off x="4977210" y="2537390"/>
            <a:ext cx="986100" cy="525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cs" sz="4000">
                <a:latin typeface="Courier New"/>
                <a:ea typeface="Courier New"/>
                <a:cs typeface="Courier New"/>
                <a:sym typeface="Courier New"/>
              </a:rPr>
              <a:t>!</a:t>
            </a:r>
            <a:r>
              <a:rPr b="0" i="0" lang="cs" sz="4000" u="none" cap="none" strike="noStrike">
                <a:solidFill>
                  <a:srgbClr val="000000"/>
                </a:solidFill>
                <a:latin typeface="Courier New"/>
                <a:ea typeface="Courier New"/>
                <a:cs typeface="Courier New"/>
                <a:sym typeface="Courier New"/>
              </a:rPr>
              <a:t>=</a:t>
            </a:r>
            <a:endParaRPr b="0" i="0" sz="4000" u="none" cap="none" strike="noStrike">
              <a:latin typeface="Arial"/>
              <a:ea typeface="Arial"/>
              <a:cs typeface="Arial"/>
              <a:sym typeface="Arial"/>
            </a:endParaRPr>
          </a:p>
        </p:txBody>
      </p:sp>
      <p:sp>
        <p:nvSpPr>
          <p:cNvPr id="588" name="Google Shape;588;p88"/>
          <p:cNvSpPr/>
          <p:nvPr/>
        </p:nvSpPr>
        <p:spPr>
          <a:xfrm>
            <a:off x="6024830" y="2537390"/>
            <a:ext cx="3328500" cy="525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cs" sz="4000">
                <a:latin typeface="Calibri"/>
                <a:ea typeface="Calibri"/>
                <a:cs typeface="Calibri"/>
                <a:sym typeface="Calibri"/>
              </a:rPr>
              <a:t>Not </a:t>
            </a:r>
            <a:r>
              <a:rPr b="0" i="0" lang="cs" sz="4000" u="none" cap="none" strike="noStrike">
                <a:solidFill>
                  <a:srgbClr val="000000"/>
                </a:solidFill>
                <a:latin typeface="Calibri"/>
                <a:ea typeface="Calibri"/>
                <a:cs typeface="Calibri"/>
                <a:sym typeface="Calibri"/>
              </a:rPr>
              <a:t>Equal To</a:t>
            </a:r>
            <a:endParaRPr b="0" i="0" sz="4000" u="none" cap="none"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9"/>
          <p:cNvSpPr/>
          <p:nvPr/>
        </p:nvSpPr>
        <p:spPr>
          <a:xfrm>
            <a:off x="-152280" y="0"/>
            <a:ext cx="9677100" cy="51432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9"/>
          <p:cNvSpPr/>
          <p:nvPr/>
        </p:nvSpPr>
        <p:spPr>
          <a:xfrm>
            <a:off x="457475" y="1186300"/>
            <a:ext cx="8036700" cy="266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PROGRAMMING </a:t>
            </a:r>
            <a:endParaRPr b="1" sz="9600">
              <a:solidFill>
                <a:srgbClr val="FFFFFF"/>
              </a:solidFill>
              <a:latin typeface="Indie Flower"/>
              <a:ea typeface="Indie Flower"/>
              <a:cs typeface="Indie Flower"/>
              <a:sym typeface="Indie Flower"/>
            </a:endParaRPr>
          </a:p>
          <a:p>
            <a:pPr indent="0" lvl="0" marL="0" marR="0" rtl="0" algn="ctr">
              <a:lnSpc>
                <a:spcPct val="100000"/>
              </a:lnSpc>
              <a:spcBef>
                <a:spcPts val="0"/>
              </a:spcBef>
              <a:spcAft>
                <a:spcPts val="0"/>
              </a:spcAft>
              <a:buNone/>
            </a:pPr>
            <a:r>
              <a:rPr b="1" lang="cs" sz="9600">
                <a:solidFill>
                  <a:srgbClr val="FFFFFF"/>
                </a:solidFill>
                <a:latin typeface="Indie Flower"/>
                <a:ea typeface="Indie Flower"/>
                <a:cs typeface="Indie Flower"/>
                <a:sym typeface="Indie Flower"/>
              </a:rPr>
              <a:t>TIME</a:t>
            </a:r>
            <a:endParaRPr b="1" sz="9600">
              <a:solidFill>
                <a:srgbClr val="FFFFFF"/>
              </a:solidFill>
              <a:latin typeface="Indie Flower"/>
              <a:ea typeface="Indie Flower"/>
              <a:cs typeface="Indie Flower"/>
              <a:sym typeface="Indie Flow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90"/>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Our TO DO list</a:t>
            </a:r>
            <a:endParaRPr i="0" sz="4800" u="none" cap="none" strike="noStrike">
              <a:latin typeface="Indie Flower"/>
              <a:ea typeface="Indie Flower"/>
              <a:cs typeface="Indie Flower"/>
              <a:sym typeface="Indie Flower"/>
            </a:endParaRPr>
          </a:p>
        </p:txBody>
      </p:sp>
      <p:sp>
        <p:nvSpPr>
          <p:cNvPr id="601" name="Google Shape;601;p90"/>
          <p:cNvSpPr/>
          <p:nvPr/>
        </p:nvSpPr>
        <p:spPr>
          <a:xfrm>
            <a:off x="1702525" y="10304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0"/>
          <p:cNvSpPr/>
          <p:nvPr/>
        </p:nvSpPr>
        <p:spPr>
          <a:xfrm>
            <a:off x="1702525" y="19718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0"/>
          <p:cNvSpPr/>
          <p:nvPr/>
        </p:nvSpPr>
        <p:spPr>
          <a:xfrm>
            <a:off x="1663400" y="2993475"/>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0"/>
          <p:cNvSpPr txBox="1"/>
          <p:nvPr/>
        </p:nvSpPr>
        <p:spPr>
          <a:xfrm>
            <a:off x="2431875" y="103040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write a console program?</a:t>
            </a:r>
            <a:endParaRPr sz="3000">
              <a:latin typeface="Indie Flower"/>
              <a:ea typeface="Indie Flower"/>
              <a:cs typeface="Indie Flower"/>
              <a:sym typeface="Indie Flower"/>
            </a:endParaRPr>
          </a:p>
        </p:txBody>
      </p:sp>
      <p:sp>
        <p:nvSpPr>
          <p:cNvPr id="605" name="Google Shape;605;p90"/>
          <p:cNvSpPr txBox="1"/>
          <p:nvPr/>
        </p:nvSpPr>
        <p:spPr>
          <a:xfrm>
            <a:off x="2471000" y="19327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What are variables?</a:t>
            </a:r>
            <a:endParaRPr sz="3000">
              <a:latin typeface="Indie Flower"/>
              <a:ea typeface="Indie Flower"/>
              <a:cs typeface="Indie Flower"/>
              <a:sym typeface="Indie Flower"/>
            </a:endParaRPr>
          </a:p>
        </p:txBody>
      </p:sp>
      <p:sp>
        <p:nvSpPr>
          <p:cNvPr id="606" name="Google Shape;606;p90"/>
          <p:cNvSpPr txBox="1"/>
          <p:nvPr/>
        </p:nvSpPr>
        <p:spPr>
          <a:xfrm>
            <a:off x="2431875" y="2739225"/>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get user input in a console program?</a:t>
            </a:r>
            <a:endParaRPr sz="3000">
              <a:latin typeface="Indie Flower"/>
              <a:ea typeface="Indie Flower"/>
              <a:cs typeface="Indie Flower"/>
              <a:sym typeface="Indie Flower"/>
            </a:endParaRPr>
          </a:p>
        </p:txBody>
      </p:sp>
      <p:pic>
        <p:nvPicPr>
          <p:cNvPr id="607" name="Google Shape;607;p90"/>
          <p:cNvPicPr preferRelativeResize="0"/>
          <p:nvPr/>
        </p:nvPicPr>
        <p:blipFill>
          <a:blip r:embed="rId3">
            <a:alphaModFix/>
          </a:blip>
          <a:stretch>
            <a:fillRect/>
          </a:stretch>
        </p:blipFill>
        <p:spPr>
          <a:xfrm>
            <a:off x="1702523" y="747438"/>
            <a:ext cx="924375" cy="774300"/>
          </a:xfrm>
          <a:prstGeom prst="rect">
            <a:avLst/>
          </a:prstGeom>
          <a:noFill/>
          <a:ln>
            <a:noFill/>
          </a:ln>
        </p:spPr>
      </p:pic>
      <p:pic>
        <p:nvPicPr>
          <p:cNvPr id="608" name="Google Shape;608;p90"/>
          <p:cNvPicPr preferRelativeResize="0"/>
          <p:nvPr/>
        </p:nvPicPr>
        <p:blipFill>
          <a:blip r:embed="rId3">
            <a:alphaModFix/>
          </a:blip>
          <a:stretch>
            <a:fillRect/>
          </a:stretch>
        </p:blipFill>
        <p:spPr>
          <a:xfrm>
            <a:off x="1702523" y="1717938"/>
            <a:ext cx="924375" cy="774300"/>
          </a:xfrm>
          <a:prstGeom prst="rect">
            <a:avLst/>
          </a:prstGeom>
          <a:noFill/>
          <a:ln>
            <a:noFill/>
          </a:ln>
        </p:spPr>
      </p:pic>
      <p:pic>
        <p:nvPicPr>
          <p:cNvPr id="609" name="Google Shape;609;p90"/>
          <p:cNvPicPr preferRelativeResize="0"/>
          <p:nvPr/>
        </p:nvPicPr>
        <p:blipFill>
          <a:blip r:embed="rId3">
            <a:alphaModFix/>
          </a:blip>
          <a:stretch>
            <a:fillRect/>
          </a:stretch>
        </p:blipFill>
        <p:spPr>
          <a:xfrm>
            <a:off x="1663398" y="2739213"/>
            <a:ext cx="924375" cy="774300"/>
          </a:xfrm>
          <a:prstGeom prst="rect">
            <a:avLst/>
          </a:prstGeom>
          <a:noFill/>
          <a:ln>
            <a:noFill/>
          </a:ln>
        </p:spPr>
      </p:pic>
      <p:sp>
        <p:nvSpPr>
          <p:cNvPr id="610" name="Google Shape;610;p90"/>
          <p:cNvSpPr/>
          <p:nvPr/>
        </p:nvSpPr>
        <p:spPr>
          <a:xfrm>
            <a:off x="1663400" y="4216100"/>
            <a:ext cx="537900" cy="5595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0"/>
          <p:cNvSpPr txBox="1"/>
          <p:nvPr/>
        </p:nvSpPr>
        <p:spPr>
          <a:xfrm>
            <a:off x="2431875" y="3961850"/>
            <a:ext cx="56325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s" sz="3000">
                <a:latin typeface="Indie Flower"/>
                <a:ea typeface="Indie Flower"/>
                <a:cs typeface="Indie Flower"/>
                <a:sym typeface="Indie Flower"/>
              </a:rPr>
              <a:t>How to use variables?</a:t>
            </a:r>
            <a:endParaRPr sz="3000">
              <a:latin typeface="Indie Flower"/>
              <a:ea typeface="Indie Flower"/>
              <a:cs typeface="Indie Flower"/>
              <a:sym typeface="Indie Flower"/>
            </a:endParaRPr>
          </a:p>
        </p:txBody>
      </p:sp>
      <p:pic>
        <p:nvPicPr>
          <p:cNvPr id="612" name="Google Shape;612;p90"/>
          <p:cNvPicPr preferRelativeResize="0"/>
          <p:nvPr/>
        </p:nvPicPr>
        <p:blipFill>
          <a:blip r:embed="rId3">
            <a:alphaModFix/>
          </a:blip>
          <a:stretch>
            <a:fillRect/>
          </a:stretch>
        </p:blipFill>
        <p:spPr>
          <a:xfrm>
            <a:off x="1663398" y="3961838"/>
            <a:ext cx="924375" cy="774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6" name="Shape 616"/>
        <p:cNvGrpSpPr/>
        <p:nvPr/>
      </p:nvGrpSpPr>
      <p:grpSpPr>
        <a:xfrm>
          <a:off x="0" y="0"/>
          <a:ext cx="0" cy="0"/>
          <a:chOff x="0" y="0"/>
          <a:chExt cx="0" cy="0"/>
        </a:xfrm>
      </p:grpSpPr>
      <p:pic>
        <p:nvPicPr>
          <p:cNvPr id="617" name="Google Shape;617;p91"/>
          <p:cNvPicPr preferRelativeResize="0"/>
          <p:nvPr/>
        </p:nvPicPr>
        <p:blipFill>
          <a:blip r:embed="rId3">
            <a:alphaModFix/>
          </a:blip>
          <a:stretch>
            <a:fillRect/>
          </a:stretch>
        </p:blipFill>
        <p:spPr>
          <a:xfrm>
            <a:off x="152400" y="304800"/>
            <a:ext cx="8608384" cy="4838700"/>
          </a:xfrm>
          <a:prstGeom prst="rect">
            <a:avLst/>
          </a:prstGeom>
          <a:noFill/>
          <a:ln>
            <a:noFill/>
          </a:ln>
        </p:spPr>
      </p:pic>
      <p:sp>
        <p:nvSpPr>
          <p:cNvPr id="618" name="Google Shape;618;p91"/>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cs" sz="4800">
                <a:latin typeface="Indie Flower"/>
                <a:ea typeface="Indie Flower"/>
                <a:cs typeface="Indie Flower"/>
                <a:sym typeface="Indie Flower"/>
              </a:rPr>
              <a:t>Your job: Play with variables!</a:t>
            </a:r>
            <a:endParaRPr i="0" sz="4800" u="none" cap="none" strike="noStrike">
              <a:latin typeface="Indie Flower"/>
              <a:ea typeface="Indie Flower"/>
              <a:cs typeface="Indie Flower"/>
              <a:sym typeface="Indie Flow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2" name="Shape 622"/>
        <p:cNvGrpSpPr/>
        <p:nvPr/>
      </p:nvGrpSpPr>
      <p:grpSpPr>
        <a:xfrm>
          <a:off x="0" y="0"/>
          <a:ext cx="0" cy="0"/>
          <a:chOff x="0" y="0"/>
          <a:chExt cx="0" cy="0"/>
        </a:xfrm>
      </p:grpSpPr>
      <p:pic>
        <p:nvPicPr>
          <p:cNvPr id="623" name="Google Shape;623;p92"/>
          <p:cNvPicPr preferRelativeResize="0"/>
          <p:nvPr/>
        </p:nvPicPr>
        <p:blipFill>
          <a:blip r:embed="rId3">
            <a:alphaModFix/>
          </a:blip>
          <a:stretch>
            <a:fillRect/>
          </a:stretch>
        </p:blipFill>
        <p:spPr>
          <a:xfrm>
            <a:off x="0" y="285749"/>
            <a:ext cx="9144000" cy="45720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44"/>
          <p:cNvSpPr txBox="1"/>
          <p:nvPr/>
        </p:nvSpPr>
        <p:spPr>
          <a:xfrm>
            <a:off x="5445650" y="370925"/>
            <a:ext cx="63552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s" sz="6000">
                <a:latin typeface="Indie Flower"/>
                <a:ea typeface="Indie Flower"/>
                <a:cs typeface="Indie Flower"/>
                <a:sym typeface="Indie Flower"/>
              </a:rPr>
              <a:t>Ondra</a:t>
            </a:r>
            <a:endParaRPr b="1" sz="6000">
              <a:latin typeface="Indie Flower"/>
              <a:ea typeface="Indie Flower"/>
              <a:cs typeface="Indie Flower"/>
              <a:sym typeface="Indie Flower"/>
            </a:endParaRPr>
          </a:p>
        </p:txBody>
      </p:sp>
      <p:pic>
        <p:nvPicPr>
          <p:cNvPr id="192" name="Google Shape;192;p44"/>
          <p:cNvPicPr preferRelativeResize="0"/>
          <p:nvPr/>
        </p:nvPicPr>
        <p:blipFill rotWithShape="1">
          <a:blip r:embed="rId3">
            <a:alphaModFix/>
          </a:blip>
          <a:srcRect b="17062" l="0" r="0" t="4234"/>
          <a:stretch/>
        </p:blipFill>
        <p:spPr>
          <a:xfrm>
            <a:off x="483450" y="0"/>
            <a:ext cx="433857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6" name="Shape 196"/>
        <p:cNvGrpSpPr/>
        <p:nvPr/>
      </p:nvGrpSpPr>
      <p:grpSpPr>
        <a:xfrm>
          <a:off x="0" y="0"/>
          <a:ext cx="0" cy="0"/>
          <a:chOff x="0" y="0"/>
          <a:chExt cx="0" cy="0"/>
        </a:xfrm>
      </p:grpSpPr>
      <p:pic>
        <p:nvPicPr>
          <p:cNvPr id="197" name="Google Shape;197;p4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2" name="Shape 202"/>
        <p:cNvGrpSpPr/>
        <p:nvPr/>
      </p:nvGrpSpPr>
      <p:grpSpPr>
        <a:xfrm>
          <a:off x="0" y="0"/>
          <a:ext cx="0" cy="0"/>
          <a:chOff x="0" y="0"/>
          <a:chExt cx="0" cy="0"/>
        </a:xfrm>
      </p:grpSpPr>
      <p:sp>
        <p:nvSpPr>
          <p:cNvPr id="203" name="Google Shape;203;p46"/>
          <p:cNvSpPr/>
          <p:nvPr/>
        </p:nvSpPr>
        <p:spPr>
          <a:xfrm>
            <a:off x="0" y="-18090"/>
            <a:ext cx="9143700" cy="559500"/>
          </a:xfrm>
          <a:prstGeom prst="rect">
            <a:avLst/>
          </a:prstGeom>
          <a:solidFill>
            <a:srgbClr val="CFE2F3"/>
          </a:solidFill>
          <a:ln>
            <a:noFill/>
          </a:ln>
          <a:effectLst>
            <a:outerShdw blurRad="40000" rotWithShape="0" dir="5400000" dist="2016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cs" sz="4800" u="none" cap="none" strike="noStrike">
                <a:latin typeface="Indie Flower"/>
                <a:ea typeface="Indie Flower"/>
                <a:cs typeface="Indie Flower"/>
                <a:sym typeface="Indie Flower"/>
              </a:rPr>
              <a:t>Control Statements</a:t>
            </a:r>
            <a:endParaRPr i="0" sz="4800" u="none" cap="none" strike="noStrike">
              <a:latin typeface="Indie Flower"/>
              <a:ea typeface="Indie Flower"/>
              <a:cs typeface="Indie Flower"/>
              <a:sym typeface="Indie Flower"/>
            </a:endParaRPr>
          </a:p>
        </p:txBody>
      </p:sp>
      <p:sp>
        <p:nvSpPr>
          <p:cNvPr id="204" name="Google Shape;204;p46"/>
          <p:cNvSpPr/>
          <p:nvPr/>
        </p:nvSpPr>
        <p:spPr>
          <a:xfrm>
            <a:off x="1867680" y="1062450"/>
            <a:ext cx="4571700" cy="684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1800" u="none" cap="none" strike="noStrike">
                <a:solidFill>
                  <a:srgbClr val="D21E1E"/>
                </a:solidFill>
                <a:latin typeface="Courier New"/>
                <a:ea typeface="Courier New"/>
                <a:cs typeface="Courier New"/>
                <a:sym typeface="Courier New"/>
              </a:rPr>
              <a:t>for</a:t>
            </a:r>
            <a:r>
              <a:rPr b="0" i="0" lang="cs" sz="1800" u="none" cap="none" strike="noStrike">
                <a:solidFill>
                  <a:srgbClr val="000000"/>
                </a:solidFill>
                <a:latin typeface="Courier New"/>
                <a:ea typeface="Courier New"/>
                <a:cs typeface="Courier New"/>
                <a:sym typeface="Courier New"/>
              </a:rPr>
              <a:t>(int i = 0; i &lt; </a:t>
            </a:r>
            <a:r>
              <a:rPr b="0" i="1" lang="cs" sz="1800" u="none" cap="none" strike="noStrike">
                <a:solidFill>
                  <a:srgbClr val="000000"/>
                </a:solidFill>
                <a:latin typeface="Courier New"/>
                <a:ea typeface="Courier New"/>
                <a:cs typeface="Courier New"/>
                <a:sym typeface="Courier New"/>
              </a:rPr>
              <a:t>N</a:t>
            </a:r>
            <a:r>
              <a:rPr b="0" i="0" lang="cs" sz="1800" u="none" cap="none" strike="noStrike">
                <a:solidFill>
                  <a:srgbClr val="000000"/>
                </a:solidFill>
                <a:latin typeface="Courier New"/>
                <a:ea typeface="Courier New"/>
                <a:cs typeface="Courier New"/>
                <a:sym typeface="Courier New"/>
              </a:rPr>
              <a:t>; i++)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	</a:t>
            </a:r>
            <a:r>
              <a:rPr b="0" i="0" lang="cs" sz="1800" u="none" cap="none" strike="noStrike">
                <a:solidFill>
                  <a:srgbClr val="0B5394"/>
                </a:solidFill>
                <a:latin typeface="Courier New"/>
                <a:ea typeface="Courier New"/>
                <a:cs typeface="Courier New"/>
                <a:sym typeface="Courier New"/>
              </a:rPr>
              <a:t>// to repeat N times</a:t>
            </a:r>
            <a:endParaRPr b="0" i="0" sz="1800" u="none" cap="none" strike="noStrike">
              <a:solidFill>
                <a:srgbClr val="0B5394"/>
              </a:solidFill>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a:t>
            </a:r>
            <a:endParaRPr b="0" i="0" sz="1800" u="none" cap="none" strike="noStrike">
              <a:latin typeface="Arial"/>
              <a:ea typeface="Arial"/>
              <a:cs typeface="Arial"/>
              <a:sym typeface="Arial"/>
            </a:endParaRPr>
          </a:p>
        </p:txBody>
      </p:sp>
      <p:sp>
        <p:nvSpPr>
          <p:cNvPr id="205" name="Google Shape;205;p46"/>
          <p:cNvSpPr/>
          <p:nvPr/>
        </p:nvSpPr>
        <p:spPr>
          <a:xfrm>
            <a:off x="1867680" y="2040390"/>
            <a:ext cx="5360700" cy="684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1800" u="none" cap="none" strike="noStrike">
                <a:solidFill>
                  <a:srgbClr val="D21E1E"/>
                </a:solidFill>
                <a:latin typeface="Courier New"/>
                <a:ea typeface="Courier New"/>
                <a:cs typeface="Courier New"/>
                <a:sym typeface="Courier New"/>
              </a:rPr>
              <a:t>while</a:t>
            </a:r>
            <a:r>
              <a:rPr b="0" i="0" lang="cs" sz="1800" u="none" cap="none" strike="noStrike">
                <a:solidFill>
                  <a:srgbClr val="000000"/>
                </a:solidFill>
                <a:latin typeface="Courier New"/>
                <a:ea typeface="Courier New"/>
                <a:cs typeface="Courier New"/>
                <a:sym typeface="Courier New"/>
              </a:rPr>
              <a:t>(</a:t>
            </a:r>
            <a:r>
              <a:rPr b="0" i="1" lang="cs" sz="1800" u="none" cap="none" strike="noStrike">
                <a:solidFill>
                  <a:srgbClr val="000000"/>
                </a:solidFill>
                <a:latin typeface="Courier New"/>
                <a:ea typeface="Courier New"/>
                <a:cs typeface="Courier New"/>
                <a:sym typeface="Courier New"/>
              </a:rPr>
              <a:t>condition</a:t>
            </a:r>
            <a:r>
              <a:rPr b="0" i="0" lang="cs" sz="1800" u="none" cap="none" strike="noStrike">
                <a:solidFill>
                  <a:srgbClr val="000000"/>
                </a:solidFill>
                <a:latin typeface="Courier New"/>
                <a:ea typeface="Courier New"/>
                <a:cs typeface="Courier New"/>
                <a:sym typeface="Courier New"/>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	</a:t>
            </a:r>
            <a:r>
              <a:rPr b="0" i="0" lang="cs" sz="1800" u="none" cap="none" strike="noStrike">
                <a:solidFill>
                  <a:srgbClr val="0B5394"/>
                </a:solidFill>
                <a:latin typeface="Courier New"/>
                <a:ea typeface="Courier New"/>
                <a:cs typeface="Courier New"/>
                <a:sym typeface="Courier New"/>
              </a:rPr>
              <a:t>// repeat while condition holds</a:t>
            </a:r>
            <a:endParaRPr b="0" i="0" sz="1800" u="none" cap="none" strike="noStrike">
              <a:solidFill>
                <a:srgbClr val="0B5394"/>
              </a:solidFill>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a:t>
            </a:r>
            <a:endParaRPr b="0" i="0" sz="1800" u="none" cap="none" strike="noStrike">
              <a:latin typeface="Arial"/>
              <a:ea typeface="Arial"/>
              <a:cs typeface="Arial"/>
              <a:sym typeface="Arial"/>
            </a:endParaRPr>
          </a:p>
        </p:txBody>
      </p:sp>
      <p:sp>
        <p:nvSpPr>
          <p:cNvPr id="206" name="Google Shape;206;p46"/>
          <p:cNvSpPr/>
          <p:nvPr/>
        </p:nvSpPr>
        <p:spPr>
          <a:xfrm>
            <a:off x="1867680" y="3036150"/>
            <a:ext cx="4571700" cy="1096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cs" sz="1800" u="none" cap="none" strike="noStrike">
                <a:solidFill>
                  <a:srgbClr val="D21E1E"/>
                </a:solidFill>
                <a:latin typeface="Courier New"/>
                <a:ea typeface="Courier New"/>
                <a:cs typeface="Courier New"/>
                <a:sym typeface="Courier New"/>
              </a:rPr>
              <a:t>if</a:t>
            </a:r>
            <a:r>
              <a:rPr b="0" i="0" lang="cs" sz="1800" u="none" cap="none" strike="noStrike">
                <a:solidFill>
                  <a:srgbClr val="000000"/>
                </a:solidFill>
                <a:latin typeface="Courier New"/>
                <a:ea typeface="Courier New"/>
                <a:cs typeface="Courier New"/>
                <a:sym typeface="Courier New"/>
              </a:rPr>
              <a:t>(</a:t>
            </a:r>
            <a:r>
              <a:rPr b="0" i="1" lang="cs" sz="1800" u="none" cap="none" strike="noStrike">
                <a:solidFill>
                  <a:srgbClr val="000000"/>
                </a:solidFill>
                <a:latin typeface="Courier New"/>
                <a:ea typeface="Courier New"/>
                <a:cs typeface="Courier New"/>
                <a:sym typeface="Courier New"/>
              </a:rPr>
              <a:t>condition</a:t>
            </a:r>
            <a:r>
              <a:rPr b="0" i="0" lang="cs" sz="1800" u="none" cap="none" strike="noStrike">
                <a:solidFill>
                  <a:srgbClr val="000000"/>
                </a:solidFill>
                <a:latin typeface="Courier New"/>
                <a:ea typeface="Courier New"/>
                <a:cs typeface="Courier New"/>
                <a:sym typeface="Courier New"/>
              </a:rPr>
              <a:t>) {</a:t>
            </a:r>
            <a:endParaRPr b="0" i="0" sz="18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	</a:t>
            </a:r>
            <a:r>
              <a:rPr b="0" i="0" lang="cs" sz="1800" u="none" cap="none" strike="noStrike">
                <a:solidFill>
                  <a:srgbClr val="0B5394"/>
                </a:solidFill>
                <a:latin typeface="Courier New"/>
                <a:ea typeface="Courier New"/>
                <a:cs typeface="Courier New"/>
                <a:sym typeface="Courier New"/>
              </a:rPr>
              <a:t>// todo if true</a:t>
            </a:r>
            <a:endParaRPr b="0" i="0" sz="1800" u="none" cap="none" strike="noStrike">
              <a:solidFill>
                <a:srgbClr val="0B5394"/>
              </a:solidFill>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 </a:t>
            </a:r>
            <a:r>
              <a:rPr b="1" i="0" lang="cs" sz="1800" u="none" cap="none" strike="noStrike">
                <a:solidFill>
                  <a:srgbClr val="D21E1E"/>
                </a:solidFill>
                <a:latin typeface="Courier New"/>
                <a:ea typeface="Courier New"/>
                <a:cs typeface="Courier New"/>
                <a:sym typeface="Courier New"/>
              </a:rPr>
              <a:t>else</a:t>
            </a:r>
            <a:r>
              <a:rPr b="0" i="0" lang="cs" sz="1800" u="none" cap="none" strike="noStrike">
                <a:solidFill>
                  <a:srgbClr val="660066"/>
                </a:solidFill>
                <a:latin typeface="Courier New"/>
                <a:ea typeface="Courier New"/>
                <a:cs typeface="Courier New"/>
                <a:sym typeface="Courier New"/>
              </a:rPr>
              <a:t> </a:t>
            </a:r>
            <a:r>
              <a:rPr b="0" i="0" lang="cs" sz="1800" u="none" cap="none" strike="noStrike">
                <a:solidFill>
                  <a:srgbClr val="000000"/>
                </a:solidFill>
                <a:latin typeface="Courier New"/>
                <a:ea typeface="Courier New"/>
                <a:cs typeface="Courier New"/>
                <a:sym typeface="Courier New"/>
              </a:rPr>
              <a:t>{</a:t>
            </a:r>
            <a:endParaRPr b="0" i="0" sz="1800" u="none" cap="none" strike="noStrike">
              <a:latin typeface="Arial"/>
              <a:ea typeface="Arial"/>
              <a:cs typeface="Arial"/>
              <a:sym typeface="Arial"/>
            </a:endParaRPr>
          </a:p>
          <a:p>
            <a:pPr indent="0" lvl="0" marL="457200" marR="0" rtl="0" algn="l">
              <a:lnSpc>
                <a:spcPct val="100000"/>
              </a:lnSpc>
              <a:spcBef>
                <a:spcPts val="0"/>
              </a:spcBef>
              <a:spcAft>
                <a:spcPts val="0"/>
              </a:spcAft>
              <a:buNone/>
            </a:pPr>
            <a:r>
              <a:rPr b="0" i="0" lang="cs" sz="1800" u="none" cap="none" strike="noStrike">
                <a:solidFill>
                  <a:srgbClr val="0B5394"/>
                </a:solidFill>
                <a:latin typeface="Courier New"/>
                <a:ea typeface="Courier New"/>
                <a:cs typeface="Courier New"/>
                <a:sym typeface="Courier New"/>
              </a:rPr>
              <a:t>// todo if false</a:t>
            </a:r>
            <a:endParaRPr b="0" i="0" sz="1800" u="none" cap="none" strike="noStrike">
              <a:solidFill>
                <a:srgbClr val="0B5394"/>
              </a:solidFill>
              <a:latin typeface="Arial"/>
              <a:ea typeface="Arial"/>
              <a:cs typeface="Arial"/>
              <a:sym typeface="Arial"/>
            </a:endParaRPr>
          </a:p>
          <a:p>
            <a:pPr indent="0" lvl="0" marL="0" marR="0" rtl="0" algn="l">
              <a:lnSpc>
                <a:spcPct val="100000"/>
              </a:lnSpc>
              <a:spcBef>
                <a:spcPts val="0"/>
              </a:spcBef>
              <a:spcAft>
                <a:spcPts val="0"/>
              </a:spcAft>
              <a:buNone/>
            </a:pPr>
            <a:r>
              <a:rPr b="0" i="0" lang="cs" sz="1800" u="none" cap="none" strike="noStrike">
                <a:solidFill>
                  <a:srgbClr val="000000"/>
                </a:solidFill>
                <a:latin typeface="Courier New"/>
                <a:ea typeface="Courier New"/>
                <a:cs typeface="Courier New"/>
                <a:sym typeface="Courier New"/>
              </a:rPr>
              <a:t>}</a:t>
            </a:r>
            <a:endParaRPr b="0" i="0" sz="18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0E4"/>
        </a:solidFill>
      </p:bgPr>
    </p:bg>
    <p:spTree>
      <p:nvGrpSpPr>
        <p:cNvPr id="210" name="Shape 210"/>
        <p:cNvGrpSpPr/>
        <p:nvPr/>
      </p:nvGrpSpPr>
      <p:grpSpPr>
        <a:xfrm>
          <a:off x="0" y="0"/>
          <a:ext cx="0" cy="0"/>
          <a:chOff x="0" y="0"/>
          <a:chExt cx="0" cy="0"/>
        </a:xfrm>
      </p:grpSpPr>
      <p:pic>
        <p:nvPicPr>
          <p:cNvPr id="211" name="Google Shape;211;p47"/>
          <p:cNvPicPr preferRelativeResize="0"/>
          <p:nvPr/>
        </p:nvPicPr>
        <p:blipFill>
          <a:blip r:embed="rId3">
            <a:alphaModFix/>
          </a:blip>
          <a:stretch>
            <a:fillRect/>
          </a:stretch>
        </p:blipFill>
        <p:spPr>
          <a:xfrm>
            <a:off x="839150" y="0"/>
            <a:ext cx="7541800" cy="50959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